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23"/>
  </p:notesMasterIdLst>
  <p:sldIdLst>
    <p:sldId id="263" r:id="rId3"/>
    <p:sldId id="346" r:id="rId4"/>
    <p:sldId id="343" r:id="rId5"/>
    <p:sldId id="344" r:id="rId6"/>
    <p:sldId id="338" r:id="rId7"/>
    <p:sldId id="273" r:id="rId8"/>
    <p:sldId id="301" r:id="rId9"/>
    <p:sldId id="316" r:id="rId10"/>
    <p:sldId id="305" r:id="rId11"/>
    <p:sldId id="275" r:id="rId12"/>
    <p:sldId id="336" r:id="rId13"/>
    <p:sldId id="307" r:id="rId14"/>
    <p:sldId id="329" r:id="rId15"/>
    <p:sldId id="347" r:id="rId16"/>
    <p:sldId id="334" r:id="rId17"/>
    <p:sldId id="339" r:id="rId18"/>
    <p:sldId id="345" r:id="rId19"/>
    <p:sldId id="341" r:id="rId20"/>
    <p:sldId id="348"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46" autoAdjust="0"/>
  </p:normalViewPr>
  <p:slideViewPr>
    <p:cSldViewPr snapToGrid="0">
      <p:cViewPr varScale="1">
        <p:scale>
          <a:sx n="80" d="100"/>
          <a:sy n="80" d="100"/>
        </p:scale>
        <p:origin x="3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86F27E-E8BB-4E31-8037-B701756699F3}" type="doc">
      <dgm:prSet loTypeId="urn:microsoft.com/office/officeart/2005/8/layout/venn2" loCatId="relationship" qsTypeId="urn:microsoft.com/office/officeart/2005/8/quickstyle/simple3" qsCatId="simple" csTypeId="urn:microsoft.com/office/officeart/2005/8/colors/colorful1#5" csCatId="colorful" phldr="1"/>
      <dgm:spPr/>
    </dgm:pt>
    <dgm:pt modelId="{EDD04EBD-8014-4711-90D8-A93746A18660}">
      <dgm:prSet phldrT="[Text]" custT="1"/>
      <dgm:spPr/>
      <dgm:t>
        <a:bodyPr/>
        <a:lstStyle/>
        <a:p>
          <a:r>
            <a:rPr lang="en-US" sz="2600" b="1" dirty="0">
              <a:latin typeface="Arial" panose="020B0604020202020204" pitchFamily="34" charset="0"/>
              <a:cs typeface="Arial" panose="020B0604020202020204" pitchFamily="34" charset="0"/>
            </a:rPr>
            <a:t>COACH/LEADER &amp; VOLUNTEER</a:t>
          </a:r>
        </a:p>
      </dgm:t>
    </dgm:pt>
    <dgm:pt modelId="{00A60E9E-769E-4BDA-A572-13AB8C03D476}" type="parTrans" cxnId="{686558DF-0619-48FA-BEE0-561FC23AD274}">
      <dgm:prSet/>
      <dgm:spPr/>
      <dgm:t>
        <a:bodyPr/>
        <a:lstStyle/>
        <a:p>
          <a:endParaRPr lang="en-US"/>
        </a:p>
      </dgm:t>
    </dgm:pt>
    <dgm:pt modelId="{BE34996F-6FF3-4720-A169-38454A690D8A}" type="sibTrans" cxnId="{686558DF-0619-48FA-BEE0-561FC23AD274}">
      <dgm:prSet/>
      <dgm:spPr/>
      <dgm:t>
        <a:bodyPr/>
        <a:lstStyle/>
        <a:p>
          <a:endParaRPr lang="en-US"/>
        </a:p>
      </dgm:t>
    </dgm:pt>
    <dgm:pt modelId="{E485A9C7-074B-4B8E-8F45-B7854144F50F}">
      <dgm:prSet phldrT="[Text]" custT="1"/>
      <dgm:spPr/>
      <dgm:t>
        <a:bodyPr/>
        <a:lstStyle/>
        <a:p>
          <a:r>
            <a:rPr lang="en-US" sz="2600" b="1" dirty="0">
              <a:latin typeface="Arial" panose="020B0604020202020204" pitchFamily="34" charset="0"/>
              <a:cs typeface="Arial" panose="020B0604020202020204" pitchFamily="34" charset="0"/>
            </a:rPr>
            <a:t>PTSO</a:t>
          </a:r>
        </a:p>
      </dgm:t>
    </dgm:pt>
    <dgm:pt modelId="{E74D19C0-5468-4FCE-A961-0920E7ACDF71}" type="parTrans" cxnId="{320BBCF1-BA69-4474-9453-E13CA1B2B1C7}">
      <dgm:prSet/>
      <dgm:spPr/>
      <dgm:t>
        <a:bodyPr/>
        <a:lstStyle/>
        <a:p>
          <a:endParaRPr lang="en-US"/>
        </a:p>
      </dgm:t>
    </dgm:pt>
    <dgm:pt modelId="{1201C17A-D38F-4C4B-AD86-977324E082C9}" type="sibTrans" cxnId="{320BBCF1-BA69-4474-9453-E13CA1B2B1C7}">
      <dgm:prSet/>
      <dgm:spPr/>
      <dgm:t>
        <a:bodyPr/>
        <a:lstStyle/>
        <a:p>
          <a:endParaRPr lang="en-US"/>
        </a:p>
      </dgm:t>
    </dgm:pt>
    <dgm:pt modelId="{6E9814F3-950C-4F4C-961B-EE56CE35B40E}">
      <dgm:prSet phldrT="[Text]"/>
      <dgm:spPr/>
      <dgm:t>
        <a:bodyPr/>
        <a:lstStyle/>
        <a:p>
          <a:r>
            <a:rPr lang="en-US" b="1" dirty="0">
              <a:latin typeface="Arial" panose="020B0604020202020204" pitchFamily="34" charset="0"/>
              <a:cs typeface="Arial" panose="020B0604020202020204" pitchFamily="34" charset="0"/>
            </a:rPr>
            <a:t>NSO</a:t>
          </a:r>
        </a:p>
      </dgm:t>
    </dgm:pt>
    <dgm:pt modelId="{0D11E671-36D1-4C36-A36D-67E9AD8B4C50}" type="parTrans" cxnId="{10ABDE5D-7935-42AB-871F-F373EC0D3FD6}">
      <dgm:prSet/>
      <dgm:spPr/>
      <dgm:t>
        <a:bodyPr/>
        <a:lstStyle/>
        <a:p>
          <a:endParaRPr lang="en-US"/>
        </a:p>
      </dgm:t>
    </dgm:pt>
    <dgm:pt modelId="{63C057EE-6C44-4EC0-B8CE-75A7C8FE34C8}" type="sibTrans" cxnId="{10ABDE5D-7935-42AB-871F-F373EC0D3FD6}">
      <dgm:prSet/>
      <dgm:spPr/>
      <dgm:t>
        <a:bodyPr/>
        <a:lstStyle/>
        <a:p>
          <a:endParaRPr lang="en-US"/>
        </a:p>
      </dgm:t>
    </dgm:pt>
    <dgm:pt modelId="{B4145048-F4AA-48DC-9E25-B73A6C5E13EC}">
      <dgm:prSet phldrT="[Text]" custT="1"/>
      <dgm:spPr/>
      <dgm:t>
        <a:bodyPr/>
        <a:lstStyle/>
        <a:p>
          <a:r>
            <a:rPr lang="en-US" sz="2600" b="1" dirty="0">
              <a:latin typeface="Arial" panose="020B0604020202020204" pitchFamily="34" charset="0"/>
              <a:cs typeface="Arial" panose="020B0604020202020204" pitchFamily="34" charset="0"/>
            </a:rPr>
            <a:t>LSO</a:t>
          </a:r>
        </a:p>
      </dgm:t>
    </dgm:pt>
    <dgm:pt modelId="{6E4D092F-AA0F-4CE7-BD6F-70C41D87CB06}" type="parTrans" cxnId="{53A20DBA-7ACF-45F1-B56F-1CC3FCAB9674}">
      <dgm:prSet/>
      <dgm:spPr/>
      <dgm:t>
        <a:bodyPr/>
        <a:lstStyle/>
        <a:p>
          <a:endParaRPr lang="en-US"/>
        </a:p>
      </dgm:t>
    </dgm:pt>
    <dgm:pt modelId="{EE03D76C-75F8-4EB5-B172-9D072A6853E4}" type="sibTrans" cxnId="{53A20DBA-7ACF-45F1-B56F-1CC3FCAB9674}">
      <dgm:prSet/>
      <dgm:spPr/>
      <dgm:t>
        <a:bodyPr/>
        <a:lstStyle/>
        <a:p>
          <a:endParaRPr lang="en-US"/>
        </a:p>
      </dgm:t>
    </dgm:pt>
    <dgm:pt modelId="{F9E681DE-8266-48F4-9014-9EEE40489070}">
      <dgm:prSet phldrT="[Text]" custT="1"/>
      <dgm:spPr/>
      <dgm:t>
        <a:bodyPr/>
        <a:lstStyle/>
        <a:p>
          <a:r>
            <a:rPr lang="en-US" sz="2600" b="1" dirty="0">
              <a:latin typeface="Arial" panose="020B0604020202020204" pitchFamily="34" charset="0"/>
              <a:cs typeface="Arial" panose="020B0604020202020204" pitchFamily="34" charset="0"/>
            </a:rPr>
            <a:t>PARTICIPANT</a:t>
          </a:r>
        </a:p>
      </dgm:t>
    </dgm:pt>
    <dgm:pt modelId="{73DA21F8-94F3-488D-B384-38CB4F7941A3}" type="parTrans" cxnId="{EC3832F5-D930-4EAC-888C-88114C072058}">
      <dgm:prSet/>
      <dgm:spPr/>
      <dgm:t>
        <a:bodyPr/>
        <a:lstStyle/>
        <a:p>
          <a:endParaRPr lang="en-US"/>
        </a:p>
      </dgm:t>
    </dgm:pt>
    <dgm:pt modelId="{7DBF6C7E-DAD6-4874-BFAB-A342401E79AC}" type="sibTrans" cxnId="{EC3832F5-D930-4EAC-888C-88114C072058}">
      <dgm:prSet/>
      <dgm:spPr/>
      <dgm:t>
        <a:bodyPr/>
        <a:lstStyle/>
        <a:p>
          <a:endParaRPr lang="en-US"/>
        </a:p>
      </dgm:t>
    </dgm:pt>
    <dgm:pt modelId="{6CEBA207-350E-4400-B1E3-B7AA96AEB46C}" type="pres">
      <dgm:prSet presAssocID="{6F86F27E-E8BB-4E31-8037-B701756699F3}" presName="Name0" presStyleCnt="0">
        <dgm:presLayoutVars>
          <dgm:chMax val="7"/>
          <dgm:resizeHandles val="exact"/>
        </dgm:presLayoutVars>
      </dgm:prSet>
      <dgm:spPr/>
    </dgm:pt>
    <dgm:pt modelId="{D09B96A3-554A-4919-BAFE-D0D1C16FF303}" type="pres">
      <dgm:prSet presAssocID="{6F86F27E-E8BB-4E31-8037-B701756699F3}" presName="comp1" presStyleCnt="0"/>
      <dgm:spPr/>
    </dgm:pt>
    <dgm:pt modelId="{E35AB425-8FDB-44E6-88F7-22E9B05B165C}" type="pres">
      <dgm:prSet presAssocID="{6F86F27E-E8BB-4E31-8037-B701756699F3}" presName="circle1" presStyleLbl="node1" presStyleIdx="0" presStyleCnt="5" custScaleX="162187" custLinFactNeighborX="1407"/>
      <dgm:spPr/>
    </dgm:pt>
    <dgm:pt modelId="{9E409269-CAC8-4345-B200-54C1CC82E757}" type="pres">
      <dgm:prSet presAssocID="{6F86F27E-E8BB-4E31-8037-B701756699F3}" presName="c1text" presStyleLbl="node1" presStyleIdx="0" presStyleCnt="5">
        <dgm:presLayoutVars>
          <dgm:bulletEnabled val="1"/>
        </dgm:presLayoutVars>
      </dgm:prSet>
      <dgm:spPr/>
    </dgm:pt>
    <dgm:pt modelId="{DAA1633E-2A3C-405E-A0A4-8AE368655441}" type="pres">
      <dgm:prSet presAssocID="{6F86F27E-E8BB-4E31-8037-B701756699F3}" presName="comp2" presStyleCnt="0"/>
      <dgm:spPr/>
    </dgm:pt>
    <dgm:pt modelId="{6B258C85-FC9F-4BA5-B4E6-C385332891BB}" type="pres">
      <dgm:prSet presAssocID="{6F86F27E-E8BB-4E31-8037-B701756699F3}" presName="circle2" presStyleLbl="node1" presStyleIdx="1" presStyleCnt="5" custScaleX="157230"/>
      <dgm:spPr/>
    </dgm:pt>
    <dgm:pt modelId="{A98C3032-37B1-4200-9CA6-ED8A5D79A7F7}" type="pres">
      <dgm:prSet presAssocID="{6F86F27E-E8BB-4E31-8037-B701756699F3}" presName="c2text" presStyleLbl="node1" presStyleIdx="1" presStyleCnt="5">
        <dgm:presLayoutVars>
          <dgm:bulletEnabled val="1"/>
        </dgm:presLayoutVars>
      </dgm:prSet>
      <dgm:spPr/>
    </dgm:pt>
    <dgm:pt modelId="{6C698C91-9CD3-4D87-A460-388F05DB1BB4}" type="pres">
      <dgm:prSet presAssocID="{6F86F27E-E8BB-4E31-8037-B701756699F3}" presName="comp3" presStyleCnt="0"/>
      <dgm:spPr/>
    </dgm:pt>
    <dgm:pt modelId="{830DF41B-6FE7-4C5F-8BD3-8D1D335E24D5}" type="pres">
      <dgm:prSet presAssocID="{6F86F27E-E8BB-4E31-8037-B701756699F3}" presName="circle3" presStyleLbl="node1" presStyleIdx="2" presStyleCnt="5"/>
      <dgm:spPr/>
    </dgm:pt>
    <dgm:pt modelId="{084A2D35-BB51-4191-AC5A-3B9B73F427AA}" type="pres">
      <dgm:prSet presAssocID="{6F86F27E-E8BB-4E31-8037-B701756699F3}" presName="c3text" presStyleLbl="node1" presStyleIdx="2" presStyleCnt="5">
        <dgm:presLayoutVars>
          <dgm:bulletEnabled val="1"/>
        </dgm:presLayoutVars>
      </dgm:prSet>
      <dgm:spPr/>
    </dgm:pt>
    <dgm:pt modelId="{C784B807-A86B-468E-BE67-156FBA3CC607}" type="pres">
      <dgm:prSet presAssocID="{6F86F27E-E8BB-4E31-8037-B701756699F3}" presName="comp4" presStyleCnt="0"/>
      <dgm:spPr/>
    </dgm:pt>
    <dgm:pt modelId="{2493F823-5FCA-43C6-8CB7-E1001FB5331F}" type="pres">
      <dgm:prSet presAssocID="{6F86F27E-E8BB-4E31-8037-B701756699F3}" presName="circle4" presStyleLbl="node1" presStyleIdx="3" presStyleCnt="5"/>
      <dgm:spPr/>
    </dgm:pt>
    <dgm:pt modelId="{8CADFC49-5C5D-4714-8D0C-3653F0CBD50D}" type="pres">
      <dgm:prSet presAssocID="{6F86F27E-E8BB-4E31-8037-B701756699F3}" presName="c4text" presStyleLbl="node1" presStyleIdx="3" presStyleCnt="5">
        <dgm:presLayoutVars>
          <dgm:bulletEnabled val="1"/>
        </dgm:presLayoutVars>
      </dgm:prSet>
      <dgm:spPr/>
    </dgm:pt>
    <dgm:pt modelId="{9C6D9785-FFD2-40D2-871E-08704BB3F837}" type="pres">
      <dgm:prSet presAssocID="{6F86F27E-E8BB-4E31-8037-B701756699F3}" presName="comp5" presStyleCnt="0"/>
      <dgm:spPr/>
    </dgm:pt>
    <dgm:pt modelId="{A7109252-56EB-48C6-B0D1-1257160837C3}" type="pres">
      <dgm:prSet presAssocID="{6F86F27E-E8BB-4E31-8037-B701756699F3}" presName="circle5" presStyleLbl="node1" presStyleIdx="4" presStyleCnt="5"/>
      <dgm:spPr/>
    </dgm:pt>
    <dgm:pt modelId="{DD98CB61-F77F-4758-B956-309FB7E1E893}" type="pres">
      <dgm:prSet presAssocID="{6F86F27E-E8BB-4E31-8037-B701756699F3}" presName="c5text" presStyleLbl="node1" presStyleIdx="4" presStyleCnt="5">
        <dgm:presLayoutVars>
          <dgm:bulletEnabled val="1"/>
        </dgm:presLayoutVars>
      </dgm:prSet>
      <dgm:spPr/>
    </dgm:pt>
  </dgm:ptLst>
  <dgm:cxnLst>
    <dgm:cxn modelId="{D07BA600-B1F1-4F80-9703-3D2CC2984D79}" type="presOf" srcId="{F9E681DE-8266-48F4-9014-9EEE40489070}" destId="{E35AB425-8FDB-44E6-88F7-22E9B05B165C}" srcOrd="0" destOrd="0" presId="urn:microsoft.com/office/officeart/2005/8/layout/venn2"/>
    <dgm:cxn modelId="{91EE6B37-85C2-43F0-A5E1-B5461723A864}" type="presOf" srcId="{B4145048-F4AA-48DC-9E25-B73A6C5E13EC}" destId="{830DF41B-6FE7-4C5F-8BD3-8D1D335E24D5}" srcOrd="0" destOrd="0" presId="urn:microsoft.com/office/officeart/2005/8/layout/venn2"/>
    <dgm:cxn modelId="{10ABDE5D-7935-42AB-871F-F373EC0D3FD6}" srcId="{6F86F27E-E8BB-4E31-8037-B701756699F3}" destId="{6E9814F3-950C-4F4C-961B-EE56CE35B40E}" srcOrd="4" destOrd="0" parTransId="{0D11E671-36D1-4C36-A36D-67E9AD8B4C50}" sibTransId="{63C057EE-6C44-4EC0-B8CE-75A7C8FE34C8}"/>
    <dgm:cxn modelId="{4915646F-FACE-40B3-9D82-95CBBA87C0B9}" type="presOf" srcId="{EDD04EBD-8014-4711-90D8-A93746A18660}" destId="{6B258C85-FC9F-4BA5-B4E6-C385332891BB}" srcOrd="0" destOrd="0" presId="urn:microsoft.com/office/officeart/2005/8/layout/venn2"/>
    <dgm:cxn modelId="{300F567E-6D37-434E-84CA-DB6F28D610E1}" type="presOf" srcId="{E485A9C7-074B-4B8E-8F45-B7854144F50F}" destId="{8CADFC49-5C5D-4714-8D0C-3653F0CBD50D}" srcOrd="1" destOrd="0" presId="urn:microsoft.com/office/officeart/2005/8/layout/venn2"/>
    <dgm:cxn modelId="{24AFC090-A6AF-4457-9557-94C72407BBEE}" type="presOf" srcId="{F9E681DE-8266-48F4-9014-9EEE40489070}" destId="{9E409269-CAC8-4345-B200-54C1CC82E757}" srcOrd="1" destOrd="0" presId="urn:microsoft.com/office/officeart/2005/8/layout/venn2"/>
    <dgm:cxn modelId="{757D5493-782E-43A4-9191-01F3726E2763}" type="presOf" srcId="{E485A9C7-074B-4B8E-8F45-B7854144F50F}" destId="{2493F823-5FCA-43C6-8CB7-E1001FB5331F}" srcOrd="0" destOrd="0" presId="urn:microsoft.com/office/officeart/2005/8/layout/venn2"/>
    <dgm:cxn modelId="{A24AF59A-CB17-41B4-A603-362D63F86022}" type="presOf" srcId="{6F86F27E-E8BB-4E31-8037-B701756699F3}" destId="{6CEBA207-350E-4400-B1E3-B7AA96AEB46C}" srcOrd="0" destOrd="0" presId="urn:microsoft.com/office/officeart/2005/8/layout/venn2"/>
    <dgm:cxn modelId="{7E16D9B9-300D-4EC5-8F73-86E86BDD4771}" type="presOf" srcId="{6E9814F3-950C-4F4C-961B-EE56CE35B40E}" destId="{A7109252-56EB-48C6-B0D1-1257160837C3}" srcOrd="0" destOrd="0" presId="urn:microsoft.com/office/officeart/2005/8/layout/venn2"/>
    <dgm:cxn modelId="{53A20DBA-7ACF-45F1-B56F-1CC3FCAB9674}" srcId="{6F86F27E-E8BB-4E31-8037-B701756699F3}" destId="{B4145048-F4AA-48DC-9E25-B73A6C5E13EC}" srcOrd="2" destOrd="0" parTransId="{6E4D092F-AA0F-4CE7-BD6F-70C41D87CB06}" sibTransId="{EE03D76C-75F8-4EB5-B172-9D072A6853E4}"/>
    <dgm:cxn modelId="{C46B65C3-79F5-41BD-996B-13525538DA70}" type="presOf" srcId="{6E9814F3-950C-4F4C-961B-EE56CE35B40E}" destId="{DD98CB61-F77F-4758-B956-309FB7E1E893}" srcOrd="1" destOrd="0" presId="urn:microsoft.com/office/officeart/2005/8/layout/venn2"/>
    <dgm:cxn modelId="{686558DF-0619-48FA-BEE0-561FC23AD274}" srcId="{6F86F27E-E8BB-4E31-8037-B701756699F3}" destId="{EDD04EBD-8014-4711-90D8-A93746A18660}" srcOrd="1" destOrd="0" parTransId="{00A60E9E-769E-4BDA-A572-13AB8C03D476}" sibTransId="{BE34996F-6FF3-4720-A169-38454A690D8A}"/>
    <dgm:cxn modelId="{320BBCF1-BA69-4474-9453-E13CA1B2B1C7}" srcId="{6F86F27E-E8BB-4E31-8037-B701756699F3}" destId="{E485A9C7-074B-4B8E-8F45-B7854144F50F}" srcOrd="3" destOrd="0" parTransId="{E74D19C0-5468-4FCE-A961-0920E7ACDF71}" sibTransId="{1201C17A-D38F-4C4B-AD86-977324E082C9}"/>
    <dgm:cxn modelId="{944A54F4-8AB2-4556-98CB-836CC26B6635}" type="presOf" srcId="{EDD04EBD-8014-4711-90D8-A93746A18660}" destId="{A98C3032-37B1-4200-9CA6-ED8A5D79A7F7}" srcOrd="1" destOrd="0" presId="urn:microsoft.com/office/officeart/2005/8/layout/venn2"/>
    <dgm:cxn modelId="{EC3832F5-D930-4EAC-888C-88114C072058}" srcId="{6F86F27E-E8BB-4E31-8037-B701756699F3}" destId="{F9E681DE-8266-48F4-9014-9EEE40489070}" srcOrd="0" destOrd="0" parTransId="{73DA21F8-94F3-488D-B384-38CB4F7941A3}" sibTransId="{7DBF6C7E-DAD6-4874-BFAB-A342401E79AC}"/>
    <dgm:cxn modelId="{3D94A9F6-C817-4933-AD36-6C8C24899C30}" type="presOf" srcId="{B4145048-F4AA-48DC-9E25-B73A6C5E13EC}" destId="{084A2D35-BB51-4191-AC5A-3B9B73F427AA}" srcOrd="1" destOrd="0" presId="urn:microsoft.com/office/officeart/2005/8/layout/venn2"/>
    <dgm:cxn modelId="{AA5E9344-40A5-4A3C-967E-AFC664678D5F}" type="presParOf" srcId="{6CEBA207-350E-4400-B1E3-B7AA96AEB46C}" destId="{D09B96A3-554A-4919-BAFE-D0D1C16FF303}" srcOrd="0" destOrd="0" presId="urn:microsoft.com/office/officeart/2005/8/layout/venn2"/>
    <dgm:cxn modelId="{000B71EC-5E8E-4129-804F-6F3718B81283}" type="presParOf" srcId="{D09B96A3-554A-4919-BAFE-D0D1C16FF303}" destId="{E35AB425-8FDB-44E6-88F7-22E9B05B165C}" srcOrd="0" destOrd="0" presId="urn:microsoft.com/office/officeart/2005/8/layout/venn2"/>
    <dgm:cxn modelId="{B4867D3A-3435-4BBC-9DE1-C1BA20EF83C5}" type="presParOf" srcId="{D09B96A3-554A-4919-BAFE-D0D1C16FF303}" destId="{9E409269-CAC8-4345-B200-54C1CC82E757}" srcOrd="1" destOrd="0" presId="urn:microsoft.com/office/officeart/2005/8/layout/venn2"/>
    <dgm:cxn modelId="{D1BF8B21-1D41-4F09-8D1C-A872999D252B}" type="presParOf" srcId="{6CEBA207-350E-4400-B1E3-B7AA96AEB46C}" destId="{DAA1633E-2A3C-405E-A0A4-8AE368655441}" srcOrd="1" destOrd="0" presId="urn:microsoft.com/office/officeart/2005/8/layout/venn2"/>
    <dgm:cxn modelId="{94C4F223-CCE9-4C34-AC63-62732F1AE6FF}" type="presParOf" srcId="{DAA1633E-2A3C-405E-A0A4-8AE368655441}" destId="{6B258C85-FC9F-4BA5-B4E6-C385332891BB}" srcOrd="0" destOrd="0" presId="urn:microsoft.com/office/officeart/2005/8/layout/venn2"/>
    <dgm:cxn modelId="{5E4650F1-6460-490A-B802-420FE506421F}" type="presParOf" srcId="{DAA1633E-2A3C-405E-A0A4-8AE368655441}" destId="{A98C3032-37B1-4200-9CA6-ED8A5D79A7F7}" srcOrd="1" destOrd="0" presId="urn:microsoft.com/office/officeart/2005/8/layout/venn2"/>
    <dgm:cxn modelId="{320317DA-2571-403B-994A-E44434A81828}" type="presParOf" srcId="{6CEBA207-350E-4400-B1E3-B7AA96AEB46C}" destId="{6C698C91-9CD3-4D87-A460-388F05DB1BB4}" srcOrd="2" destOrd="0" presId="urn:microsoft.com/office/officeart/2005/8/layout/venn2"/>
    <dgm:cxn modelId="{0BD9C2C6-0953-4CF6-8070-03A12BB4672F}" type="presParOf" srcId="{6C698C91-9CD3-4D87-A460-388F05DB1BB4}" destId="{830DF41B-6FE7-4C5F-8BD3-8D1D335E24D5}" srcOrd="0" destOrd="0" presId="urn:microsoft.com/office/officeart/2005/8/layout/venn2"/>
    <dgm:cxn modelId="{22CE8B94-AEEA-46B7-863D-CF49B2EF94F8}" type="presParOf" srcId="{6C698C91-9CD3-4D87-A460-388F05DB1BB4}" destId="{084A2D35-BB51-4191-AC5A-3B9B73F427AA}" srcOrd="1" destOrd="0" presId="urn:microsoft.com/office/officeart/2005/8/layout/venn2"/>
    <dgm:cxn modelId="{3E1FBBF9-0452-4C87-9E09-DD1EEBD0C5C8}" type="presParOf" srcId="{6CEBA207-350E-4400-B1E3-B7AA96AEB46C}" destId="{C784B807-A86B-468E-BE67-156FBA3CC607}" srcOrd="3" destOrd="0" presId="urn:microsoft.com/office/officeart/2005/8/layout/venn2"/>
    <dgm:cxn modelId="{4C03EFB0-9642-4282-ACDE-B2B530C16E1F}" type="presParOf" srcId="{C784B807-A86B-468E-BE67-156FBA3CC607}" destId="{2493F823-5FCA-43C6-8CB7-E1001FB5331F}" srcOrd="0" destOrd="0" presId="urn:microsoft.com/office/officeart/2005/8/layout/venn2"/>
    <dgm:cxn modelId="{164EA3FE-2CDA-4B1C-BEDF-5FCE3F0DA988}" type="presParOf" srcId="{C784B807-A86B-468E-BE67-156FBA3CC607}" destId="{8CADFC49-5C5D-4714-8D0C-3653F0CBD50D}" srcOrd="1" destOrd="0" presId="urn:microsoft.com/office/officeart/2005/8/layout/venn2"/>
    <dgm:cxn modelId="{2FC4C775-E12F-45C2-BDFC-1F6FCD9A6D1A}" type="presParOf" srcId="{6CEBA207-350E-4400-B1E3-B7AA96AEB46C}" destId="{9C6D9785-FFD2-40D2-871E-08704BB3F837}" srcOrd="4" destOrd="0" presId="urn:microsoft.com/office/officeart/2005/8/layout/venn2"/>
    <dgm:cxn modelId="{82C718B5-523E-469C-BE16-EA396468BA7E}" type="presParOf" srcId="{9C6D9785-FFD2-40D2-871E-08704BB3F837}" destId="{A7109252-56EB-48C6-B0D1-1257160837C3}" srcOrd="0" destOrd="0" presId="urn:microsoft.com/office/officeart/2005/8/layout/venn2"/>
    <dgm:cxn modelId="{8A3634AE-DE2C-459F-9013-FDE755D019CB}" type="presParOf" srcId="{9C6D9785-FFD2-40D2-871E-08704BB3F837}" destId="{DD98CB61-F77F-4758-B956-309FB7E1E893}"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F54279-9C57-4A0D-95FB-DB18EA56B20B}"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CA"/>
        </a:p>
      </dgm:t>
    </dgm:pt>
    <dgm:pt modelId="{15507095-FA93-4EBF-841F-331432364B05}">
      <dgm:prSet phldrT="[Text]" custT="1"/>
      <dgm:spPr>
        <a:solidFill>
          <a:schemeClr val="tx2">
            <a:lumMod val="60000"/>
            <a:lumOff val="40000"/>
          </a:schemeClr>
        </a:solidFill>
      </dgm:spPr>
      <dgm:t>
        <a:bodyPr/>
        <a:lstStyle/>
        <a:p>
          <a:r>
            <a:rPr lang="en-CA" sz="2800" dirty="0">
              <a:solidFill>
                <a:schemeClr val="tx1"/>
              </a:solidFill>
            </a:rPr>
            <a:t>Safe</a:t>
          </a:r>
          <a:r>
            <a:rPr lang="en-CA" sz="2800" baseline="0" dirty="0">
              <a:solidFill>
                <a:schemeClr val="tx1"/>
              </a:solidFill>
            </a:rPr>
            <a:t> Sport</a:t>
          </a:r>
          <a:endParaRPr lang="en-CA" sz="2800" dirty="0">
            <a:solidFill>
              <a:schemeClr val="tx1"/>
            </a:solidFill>
          </a:endParaRPr>
        </a:p>
      </dgm:t>
    </dgm:pt>
    <dgm:pt modelId="{CA248BD7-A7EE-40A3-98F8-B61B93ADF8C2}" type="parTrans" cxnId="{8C7F6D9C-F350-4241-8D8B-C690A15964DF}">
      <dgm:prSet/>
      <dgm:spPr/>
      <dgm:t>
        <a:bodyPr/>
        <a:lstStyle/>
        <a:p>
          <a:endParaRPr lang="en-CA"/>
        </a:p>
      </dgm:t>
    </dgm:pt>
    <dgm:pt modelId="{CCA57682-1578-4990-9E69-7C67F99B7C87}" type="sibTrans" cxnId="{8C7F6D9C-F350-4241-8D8B-C690A15964DF}">
      <dgm:prSet/>
      <dgm:spPr/>
      <dgm:t>
        <a:bodyPr/>
        <a:lstStyle/>
        <a:p>
          <a:endParaRPr lang="en-CA"/>
        </a:p>
      </dgm:t>
    </dgm:pt>
    <dgm:pt modelId="{C68ECA8A-C56B-4EFD-86F2-2CC661996914}">
      <dgm:prSet phldrT="[Text]"/>
      <dgm:spPr>
        <a:solidFill>
          <a:schemeClr val="bg1">
            <a:lumMod val="75000"/>
          </a:schemeClr>
        </a:solidFill>
      </dgm:spPr>
      <dgm:t>
        <a:bodyPr/>
        <a:lstStyle/>
        <a:p>
          <a:r>
            <a:rPr lang="en-CA" dirty="0">
              <a:solidFill>
                <a:schemeClr val="tx1"/>
              </a:solidFill>
            </a:rPr>
            <a:t>Independent Complaints Process for Maltreatment</a:t>
          </a:r>
        </a:p>
      </dgm:t>
    </dgm:pt>
    <dgm:pt modelId="{A866C3F8-AD9F-478A-8DAB-74C84C01E8FF}" type="parTrans" cxnId="{03879997-FB2A-468E-B9DC-191E2197A5B3}">
      <dgm:prSet/>
      <dgm:spPr/>
      <dgm:t>
        <a:bodyPr/>
        <a:lstStyle/>
        <a:p>
          <a:endParaRPr lang="en-CA"/>
        </a:p>
      </dgm:t>
    </dgm:pt>
    <dgm:pt modelId="{54D941D7-92AF-4DD7-8B6E-B9D5AF6AB4BC}" type="sibTrans" cxnId="{03879997-FB2A-468E-B9DC-191E2197A5B3}">
      <dgm:prSet/>
      <dgm:spPr/>
      <dgm:t>
        <a:bodyPr/>
        <a:lstStyle/>
        <a:p>
          <a:endParaRPr lang="en-CA"/>
        </a:p>
      </dgm:t>
    </dgm:pt>
    <dgm:pt modelId="{6C2F5E2C-332B-49F7-BB12-525314290291}">
      <dgm:prSet phldrT="[Text]"/>
      <dgm:spPr>
        <a:solidFill>
          <a:schemeClr val="tx2">
            <a:lumMod val="40000"/>
            <a:lumOff val="60000"/>
          </a:schemeClr>
        </a:solidFill>
      </dgm:spPr>
      <dgm:t>
        <a:bodyPr/>
        <a:lstStyle/>
        <a:p>
          <a:r>
            <a:rPr lang="en-CA" dirty="0">
              <a:solidFill>
                <a:schemeClr val="tx1"/>
              </a:solidFill>
            </a:rPr>
            <a:t>Education of Stakeholders</a:t>
          </a:r>
        </a:p>
      </dgm:t>
    </dgm:pt>
    <dgm:pt modelId="{84A0FB88-A2CB-4776-9570-98E5615A275D}" type="parTrans" cxnId="{BFCE260B-7BE8-4EE2-B79C-36F12F2DE938}">
      <dgm:prSet/>
      <dgm:spPr/>
      <dgm:t>
        <a:bodyPr/>
        <a:lstStyle/>
        <a:p>
          <a:endParaRPr lang="en-CA"/>
        </a:p>
      </dgm:t>
    </dgm:pt>
    <dgm:pt modelId="{C54E9099-6428-411A-9E7D-DEFEAA78B49A}" type="sibTrans" cxnId="{BFCE260B-7BE8-4EE2-B79C-36F12F2DE938}">
      <dgm:prSet/>
      <dgm:spPr/>
      <dgm:t>
        <a:bodyPr/>
        <a:lstStyle/>
        <a:p>
          <a:endParaRPr lang="en-CA"/>
        </a:p>
      </dgm:t>
    </dgm:pt>
    <dgm:pt modelId="{BA217F81-FBB9-400F-98BC-96589763E9A9}">
      <dgm:prSet phldrT="[Text]"/>
      <dgm:spPr>
        <a:solidFill>
          <a:schemeClr val="accent2">
            <a:lumMod val="60000"/>
            <a:lumOff val="40000"/>
          </a:schemeClr>
        </a:solidFill>
      </dgm:spPr>
      <dgm:t>
        <a:bodyPr/>
        <a:lstStyle/>
        <a:p>
          <a:r>
            <a:rPr lang="en-CA" dirty="0">
              <a:solidFill>
                <a:schemeClr val="tx1"/>
              </a:solidFill>
            </a:rPr>
            <a:t>Concussion Awareness</a:t>
          </a:r>
        </a:p>
      </dgm:t>
    </dgm:pt>
    <dgm:pt modelId="{6AA08B9D-2102-4B9E-A585-828033ADC7F3}" type="parTrans" cxnId="{0C7F3E46-82CA-4473-9B06-D66932A799EB}">
      <dgm:prSet/>
      <dgm:spPr/>
      <dgm:t>
        <a:bodyPr/>
        <a:lstStyle/>
        <a:p>
          <a:endParaRPr lang="en-CA"/>
        </a:p>
      </dgm:t>
    </dgm:pt>
    <dgm:pt modelId="{1FDF8FB8-11CF-41C9-8F50-DB87C3FC3EC9}" type="sibTrans" cxnId="{0C7F3E46-82CA-4473-9B06-D66932A799EB}">
      <dgm:prSet/>
      <dgm:spPr/>
      <dgm:t>
        <a:bodyPr/>
        <a:lstStyle/>
        <a:p>
          <a:endParaRPr lang="en-CA"/>
        </a:p>
      </dgm:t>
    </dgm:pt>
    <dgm:pt modelId="{42A5D14F-96D2-4031-8A4A-EBC16D4A9616}">
      <dgm:prSet phldrT="[Text]"/>
      <dgm:spPr>
        <a:solidFill>
          <a:schemeClr val="accent4">
            <a:lumMod val="60000"/>
            <a:lumOff val="40000"/>
          </a:schemeClr>
        </a:solidFill>
      </dgm:spPr>
      <dgm:t>
        <a:bodyPr/>
        <a:lstStyle/>
        <a:p>
          <a:r>
            <a:rPr lang="en-CA" dirty="0">
              <a:solidFill>
                <a:schemeClr val="tx1"/>
              </a:solidFill>
            </a:rPr>
            <a:t>Restorative Approaches </a:t>
          </a:r>
        </a:p>
      </dgm:t>
    </dgm:pt>
    <dgm:pt modelId="{F8AF8B02-A945-403C-9DC4-3E81B638775D}" type="parTrans" cxnId="{582F13C4-F44E-44F2-9CCA-1F75D20B88DA}">
      <dgm:prSet/>
      <dgm:spPr/>
      <dgm:t>
        <a:bodyPr/>
        <a:lstStyle/>
        <a:p>
          <a:endParaRPr lang="en-CA"/>
        </a:p>
      </dgm:t>
    </dgm:pt>
    <dgm:pt modelId="{C46BE806-CC8A-45AB-A8E8-295EBD713B74}" type="sibTrans" cxnId="{582F13C4-F44E-44F2-9CCA-1F75D20B88DA}">
      <dgm:prSet/>
      <dgm:spPr/>
      <dgm:t>
        <a:bodyPr/>
        <a:lstStyle/>
        <a:p>
          <a:endParaRPr lang="en-CA"/>
        </a:p>
      </dgm:t>
    </dgm:pt>
    <dgm:pt modelId="{63A05989-F8CA-4CCF-9662-344702F58E13}">
      <dgm:prSet phldrT="[Text]"/>
      <dgm:spPr>
        <a:solidFill>
          <a:schemeClr val="accent6">
            <a:lumMod val="60000"/>
            <a:lumOff val="40000"/>
          </a:schemeClr>
        </a:solidFill>
      </dgm:spPr>
      <dgm:t>
        <a:bodyPr/>
        <a:lstStyle/>
        <a:p>
          <a:r>
            <a:rPr lang="en-CA" dirty="0">
              <a:solidFill>
                <a:schemeClr val="tx1"/>
              </a:solidFill>
            </a:rPr>
            <a:t>Racism and Equality in Sport</a:t>
          </a:r>
        </a:p>
      </dgm:t>
    </dgm:pt>
    <dgm:pt modelId="{7C17E404-9602-4D80-A9A9-36EA0D375818}" type="parTrans" cxnId="{353718F5-1091-4A11-938A-C074676A3E86}">
      <dgm:prSet/>
      <dgm:spPr/>
      <dgm:t>
        <a:bodyPr/>
        <a:lstStyle/>
        <a:p>
          <a:endParaRPr lang="en-CA"/>
        </a:p>
      </dgm:t>
    </dgm:pt>
    <dgm:pt modelId="{99C7E2B5-538D-4F22-8064-44309484951E}" type="sibTrans" cxnId="{353718F5-1091-4A11-938A-C074676A3E86}">
      <dgm:prSet/>
      <dgm:spPr/>
      <dgm:t>
        <a:bodyPr/>
        <a:lstStyle/>
        <a:p>
          <a:endParaRPr lang="en-CA"/>
        </a:p>
      </dgm:t>
    </dgm:pt>
    <dgm:pt modelId="{C4FE3FFF-BC8C-44C3-AC59-32ACB824E6F8}">
      <dgm:prSet phldrT="[Text]" custT="1"/>
      <dgm:spPr>
        <a:solidFill>
          <a:srgbClr val="92D050"/>
        </a:solidFill>
      </dgm:spPr>
      <dgm:t>
        <a:bodyPr/>
        <a:lstStyle/>
        <a:p>
          <a:r>
            <a:rPr lang="en-CA" sz="1800" dirty="0">
              <a:solidFill>
                <a:schemeClr val="tx1"/>
              </a:solidFill>
            </a:rPr>
            <a:t>Policy and Practice</a:t>
          </a:r>
        </a:p>
      </dgm:t>
    </dgm:pt>
    <dgm:pt modelId="{93F500E7-6657-48F7-B2B4-E06EFAA5E570}" type="parTrans" cxnId="{C6C859B7-BCE6-4866-9375-99A1F7D425A9}">
      <dgm:prSet/>
      <dgm:spPr/>
      <dgm:t>
        <a:bodyPr/>
        <a:lstStyle/>
        <a:p>
          <a:endParaRPr lang="en-CA"/>
        </a:p>
      </dgm:t>
    </dgm:pt>
    <dgm:pt modelId="{F46D2A6C-2361-468A-BC09-61D1585A5B63}" type="sibTrans" cxnId="{C6C859B7-BCE6-4866-9375-99A1F7D425A9}">
      <dgm:prSet/>
      <dgm:spPr/>
      <dgm:t>
        <a:bodyPr/>
        <a:lstStyle/>
        <a:p>
          <a:endParaRPr lang="en-CA"/>
        </a:p>
      </dgm:t>
    </dgm:pt>
    <dgm:pt modelId="{10147994-EFF8-4CAF-AC63-02EFBAFD7688}" type="pres">
      <dgm:prSet presAssocID="{A7F54279-9C57-4A0D-95FB-DB18EA56B20B}" presName="Name0" presStyleCnt="0">
        <dgm:presLayoutVars>
          <dgm:chMax val="1"/>
          <dgm:chPref val="1"/>
          <dgm:dir/>
          <dgm:animOne val="branch"/>
          <dgm:animLvl val="lvl"/>
        </dgm:presLayoutVars>
      </dgm:prSet>
      <dgm:spPr/>
    </dgm:pt>
    <dgm:pt modelId="{00B15BF6-E2BE-4E35-A215-620DB0B383C1}" type="pres">
      <dgm:prSet presAssocID="{15507095-FA93-4EBF-841F-331432364B05}" presName="Parent" presStyleLbl="node0" presStyleIdx="0" presStyleCnt="1">
        <dgm:presLayoutVars>
          <dgm:chMax val="6"/>
          <dgm:chPref val="6"/>
        </dgm:presLayoutVars>
      </dgm:prSet>
      <dgm:spPr/>
    </dgm:pt>
    <dgm:pt modelId="{8A11E1A5-C204-43A8-8806-C74ADD9E2C47}" type="pres">
      <dgm:prSet presAssocID="{C68ECA8A-C56B-4EFD-86F2-2CC661996914}" presName="Accent1" presStyleCnt="0"/>
      <dgm:spPr/>
    </dgm:pt>
    <dgm:pt modelId="{4CC4A316-2564-43FE-8EB1-96BCA1CEB679}" type="pres">
      <dgm:prSet presAssocID="{C68ECA8A-C56B-4EFD-86F2-2CC661996914}" presName="Accent" presStyleLbl="bgShp" presStyleIdx="0" presStyleCnt="6"/>
      <dgm:spPr/>
    </dgm:pt>
    <dgm:pt modelId="{5A3B2B9F-A08F-4897-A713-D8C63ECB6FC3}" type="pres">
      <dgm:prSet presAssocID="{C68ECA8A-C56B-4EFD-86F2-2CC661996914}" presName="Child1" presStyleLbl="node1" presStyleIdx="0" presStyleCnt="6">
        <dgm:presLayoutVars>
          <dgm:chMax val="0"/>
          <dgm:chPref val="0"/>
          <dgm:bulletEnabled val="1"/>
        </dgm:presLayoutVars>
      </dgm:prSet>
      <dgm:spPr/>
    </dgm:pt>
    <dgm:pt modelId="{5290F92D-BC4B-40E3-8E95-AC1BB60078BD}" type="pres">
      <dgm:prSet presAssocID="{6C2F5E2C-332B-49F7-BB12-525314290291}" presName="Accent2" presStyleCnt="0"/>
      <dgm:spPr/>
    </dgm:pt>
    <dgm:pt modelId="{83A060F7-1FFA-4F2B-A730-92231A5DBFE2}" type="pres">
      <dgm:prSet presAssocID="{6C2F5E2C-332B-49F7-BB12-525314290291}" presName="Accent" presStyleLbl="bgShp" presStyleIdx="1" presStyleCnt="6"/>
      <dgm:spPr/>
    </dgm:pt>
    <dgm:pt modelId="{C6A7BD09-DF9F-4368-9625-05AE861F25BE}" type="pres">
      <dgm:prSet presAssocID="{6C2F5E2C-332B-49F7-BB12-525314290291}" presName="Child2" presStyleLbl="node1" presStyleIdx="1" presStyleCnt="6">
        <dgm:presLayoutVars>
          <dgm:chMax val="0"/>
          <dgm:chPref val="0"/>
          <dgm:bulletEnabled val="1"/>
        </dgm:presLayoutVars>
      </dgm:prSet>
      <dgm:spPr/>
    </dgm:pt>
    <dgm:pt modelId="{366EDF1B-F236-4E4D-B5FF-4EF74E278BDB}" type="pres">
      <dgm:prSet presAssocID="{BA217F81-FBB9-400F-98BC-96589763E9A9}" presName="Accent3" presStyleCnt="0"/>
      <dgm:spPr/>
    </dgm:pt>
    <dgm:pt modelId="{C30FA344-C07E-46C6-87D2-CA1334807D12}" type="pres">
      <dgm:prSet presAssocID="{BA217F81-FBB9-400F-98BC-96589763E9A9}" presName="Accent" presStyleLbl="bgShp" presStyleIdx="2" presStyleCnt="6"/>
      <dgm:spPr/>
    </dgm:pt>
    <dgm:pt modelId="{89EAC4A0-B689-4413-A3F1-FAC429B31263}" type="pres">
      <dgm:prSet presAssocID="{BA217F81-FBB9-400F-98BC-96589763E9A9}" presName="Child3" presStyleLbl="node1" presStyleIdx="2" presStyleCnt="6">
        <dgm:presLayoutVars>
          <dgm:chMax val="0"/>
          <dgm:chPref val="0"/>
          <dgm:bulletEnabled val="1"/>
        </dgm:presLayoutVars>
      </dgm:prSet>
      <dgm:spPr/>
    </dgm:pt>
    <dgm:pt modelId="{3EFAA54C-993C-4D4C-B769-C0C2F8A2D153}" type="pres">
      <dgm:prSet presAssocID="{42A5D14F-96D2-4031-8A4A-EBC16D4A9616}" presName="Accent4" presStyleCnt="0"/>
      <dgm:spPr/>
    </dgm:pt>
    <dgm:pt modelId="{0CE598B6-B3FB-4D33-A051-61DEE5F47EC4}" type="pres">
      <dgm:prSet presAssocID="{42A5D14F-96D2-4031-8A4A-EBC16D4A9616}" presName="Accent" presStyleLbl="bgShp" presStyleIdx="3" presStyleCnt="6"/>
      <dgm:spPr/>
    </dgm:pt>
    <dgm:pt modelId="{C26DD0BA-28D0-4B3F-A373-256632D3399A}" type="pres">
      <dgm:prSet presAssocID="{42A5D14F-96D2-4031-8A4A-EBC16D4A9616}" presName="Child4" presStyleLbl="node1" presStyleIdx="3" presStyleCnt="6">
        <dgm:presLayoutVars>
          <dgm:chMax val="0"/>
          <dgm:chPref val="0"/>
          <dgm:bulletEnabled val="1"/>
        </dgm:presLayoutVars>
      </dgm:prSet>
      <dgm:spPr/>
    </dgm:pt>
    <dgm:pt modelId="{4FDB97E7-8AAE-478F-AA84-73A9031AAE55}" type="pres">
      <dgm:prSet presAssocID="{63A05989-F8CA-4CCF-9662-344702F58E13}" presName="Accent5" presStyleCnt="0"/>
      <dgm:spPr/>
    </dgm:pt>
    <dgm:pt modelId="{763BFE53-32E1-472B-A885-DEDC01B258F1}" type="pres">
      <dgm:prSet presAssocID="{63A05989-F8CA-4CCF-9662-344702F58E13}" presName="Accent" presStyleLbl="bgShp" presStyleIdx="4" presStyleCnt="6"/>
      <dgm:spPr/>
    </dgm:pt>
    <dgm:pt modelId="{A7C968FD-2CA0-4B26-949A-CFB4F7E1BBC7}" type="pres">
      <dgm:prSet presAssocID="{63A05989-F8CA-4CCF-9662-344702F58E13}" presName="Child5" presStyleLbl="node1" presStyleIdx="4" presStyleCnt="6">
        <dgm:presLayoutVars>
          <dgm:chMax val="0"/>
          <dgm:chPref val="0"/>
          <dgm:bulletEnabled val="1"/>
        </dgm:presLayoutVars>
      </dgm:prSet>
      <dgm:spPr/>
    </dgm:pt>
    <dgm:pt modelId="{35E284CB-C3BC-468B-A4E1-19FE4EF31797}" type="pres">
      <dgm:prSet presAssocID="{C4FE3FFF-BC8C-44C3-AC59-32ACB824E6F8}" presName="Accent6" presStyleCnt="0"/>
      <dgm:spPr/>
    </dgm:pt>
    <dgm:pt modelId="{73DA7E13-8950-4A21-9BBA-CE458B31C3E2}" type="pres">
      <dgm:prSet presAssocID="{C4FE3FFF-BC8C-44C3-AC59-32ACB824E6F8}" presName="Accent" presStyleLbl="bgShp" presStyleIdx="5" presStyleCnt="6"/>
      <dgm:spPr/>
    </dgm:pt>
    <dgm:pt modelId="{8F95E2DE-B115-4296-8DB9-CE3AD362AF6C}" type="pres">
      <dgm:prSet presAssocID="{C4FE3FFF-BC8C-44C3-AC59-32ACB824E6F8}" presName="Child6" presStyleLbl="node1" presStyleIdx="5" presStyleCnt="6" custLinFactNeighborX="2400">
        <dgm:presLayoutVars>
          <dgm:chMax val="0"/>
          <dgm:chPref val="0"/>
          <dgm:bulletEnabled val="1"/>
        </dgm:presLayoutVars>
      </dgm:prSet>
      <dgm:spPr/>
    </dgm:pt>
  </dgm:ptLst>
  <dgm:cxnLst>
    <dgm:cxn modelId="{C7F22C0A-44D3-4D1A-A3BE-F1A68A274BB1}" type="presOf" srcId="{15507095-FA93-4EBF-841F-331432364B05}" destId="{00B15BF6-E2BE-4E35-A215-620DB0B383C1}" srcOrd="0" destOrd="0" presId="urn:microsoft.com/office/officeart/2011/layout/HexagonRadial"/>
    <dgm:cxn modelId="{BFCE260B-7BE8-4EE2-B79C-36F12F2DE938}" srcId="{15507095-FA93-4EBF-841F-331432364B05}" destId="{6C2F5E2C-332B-49F7-BB12-525314290291}" srcOrd="1" destOrd="0" parTransId="{84A0FB88-A2CB-4776-9570-98E5615A275D}" sibTransId="{C54E9099-6428-411A-9E7D-DEFEAA78B49A}"/>
    <dgm:cxn modelId="{1DF4D837-AEE5-4E45-A1A7-BBED3B6D98B7}" type="presOf" srcId="{A7F54279-9C57-4A0D-95FB-DB18EA56B20B}" destId="{10147994-EFF8-4CAF-AC63-02EFBAFD7688}" srcOrd="0" destOrd="0" presId="urn:microsoft.com/office/officeart/2011/layout/HexagonRadial"/>
    <dgm:cxn modelId="{0C7F3E46-82CA-4473-9B06-D66932A799EB}" srcId="{15507095-FA93-4EBF-841F-331432364B05}" destId="{BA217F81-FBB9-400F-98BC-96589763E9A9}" srcOrd="2" destOrd="0" parTransId="{6AA08B9D-2102-4B9E-A585-828033ADC7F3}" sibTransId="{1FDF8FB8-11CF-41C9-8F50-DB87C3FC3EC9}"/>
    <dgm:cxn modelId="{B8107447-2147-4E21-BDD0-77611AE4A22E}" type="presOf" srcId="{BA217F81-FBB9-400F-98BC-96589763E9A9}" destId="{89EAC4A0-B689-4413-A3F1-FAC429B31263}" srcOrd="0" destOrd="0" presId="urn:microsoft.com/office/officeart/2011/layout/HexagonRadial"/>
    <dgm:cxn modelId="{CB487474-90AB-43F4-946A-006E175D2959}" type="presOf" srcId="{42A5D14F-96D2-4031-8A4A-EBC16D4A9616}" destId="{C26DD0BA-28D0-4B3F-A373-256632D3399A}" srcOrd="0" destOrd="0" presId="urn:microsoft.com/office/officeart/2011/layout/HexagonRadial"/>
    <dgm:cxn modelId="{757DB075-9C19-46F4-8267-B7B43DED1BA9}" type="presOf" srcId="{C4FE3FFF-BC8C-44C3-AC59-32ACB824E6F8}" destId="{8F95E2DE-B115-4296-8DB9-CE3AD362AF6C}" srcOrd="0" destOrd="0" presId="urn:microsoft.com/office/officeart/2011/layout/HexagonRadial"/>
    <dgm:cxn modelId="{CFC35B57-55E4-49C7-8118-B645119B7D40}" type="presOf" srcId="{6C2F5E2C-332B-49F7-BB12-525314290291}" destId="{C6A7BD09-DF9F-4368-9625-05AE861F25BE}" srcOrd="0" destOrd="0" presId="urn:microsoft.com/office/officeart/2011/layout/HexagonRadial"/>
    <dgm:cxn modelId="{03879997-FB2A-468E-B9DC-191E2197A5B3}" srcId="{15507095-FA93-4EBF-841F-331432364B05}" destId="{C68ECA8A-C56B-4EFD-86F2-2CC661996914}" srcOrd="0" destOrd="0" parTransId="{A866C3F8-AD9F-478A-8DAB-74C84C01E8FF}" sibTransId="{54D941D7-92AF-4DD7-8B6E-B9D5AF6AB4BC}"/>
    <dgm:cxn modelId="{8C7F6D9C-F350-4241-8D8B-C690A15964DF}" srcId="{A7F54279-9C57-4A0D-95FB-DB18EA56B20B}" destId="{15507095-FA93-4EBF-841F-331432364B05}" srcOrd="0" destOrd="0" parTransId="{CA248BD7-A7EE-40A3-98F8-B61B93ADF8C2}" sibTransId="{CCA57682-1578-4990-9E69-7C67F99B7C87}"/>
    <dgm:cxn modelId="{C6C859B7-BCE6-4866-9375-99A1F7D425A9}" srcId="{15507095-FA93-4EBF-841F-331432364B05}" destId="{C4FE3FFF-BC8C-44C3-AC59-32ACB824E6F8}" srcOrd="5" destOrd="0" parTransId="{93F500E7-6657-48F7-B2B4-E06EFAA5E570}" sibTransId="{F46D2A6C-2361-468A-BC09-61D1585A5B63}"/>
    <dgm:cxn modelId="{582F13C4-F44E-44F2-9CCA-1F75D20B88DA}" srcId="{15507095-FA93-4EBF-841F-331432364B05}" destId="{42A5D14F-96D2-4031-8A4A-EBC16D4A9616}" srcOrd="3" destOrd="0" parTransId="{F8AF8B02-A945-403C-9DC4-3E81B638775D}" sibTransId="{C46BE806-CC8A-45AB-A8E8-295EBD713B74}"/>
    <dgm:cxn modelId="{A2696BC4-5199-49E6-A306-551C62328E71}" type="presOf" srcId="{C68ECA8A-C56B-4EFD-86F2-2CC661996914}" destId="{5A3B2B9F-A08F-4897-A713-D8C63ECB6FC3}" srcOrd="0" destOrd="0" presId="urn:microsoft.com/office/officeart/2011/layout/HexagonRadial"/>
    <dgm:cxn modelId="{396480EC-3561-4AA9-8B47-48F499ACDC61}" type="presOf" srcId="{63A05989-F8CA-4CCF-9662-344702F58E13}" destId="{A7C968FD-2CA0-4B26-949A-CFB4F7E1BBC7}" srcOrd="0" destOrd="0" presId="urn:microsoft.com/office/officeart/2011/layout/HexagonRadial"/>
    <dgm:cxn modelId="{353718F5-1091-4A11-938A-C074676A3E86}" srcId="{15507095-FA93-4EBF-841F-331432364B05}" destId="{63A05989-F8CA-4CCF-9662-344702F58E13}" srcOrd="4" destOrd="0" parTransId="{7C17E404-9602-4D80-A9A9-36EA0D375818}" sibTransId="{99C7E2B5-538D-4F22-8064-44309484951E}"/>
    <dgm:cxn modelId="{12883352-231B-49C9-93C3-2021844AFAC6}" type="presParOf" srcId="{10147994-EFF8-4CAF-AC63-02EFBAFD7688}" destId="{00B15BF6-E2BE-4E35-A215-620DB0B383C1}" srcOrd="0" destOrd="0" presId="urn:microsoft.com/office/officeart/2011/layout/HexagonRadial"/>
    <dgm:cxn modelId="{DEEAD791-B2D3-403E-9632-78103ECDFEA9}" type="presParOf" srcId="{10147994-EFF8-4CAF-AC63-02EFBAFD7688}" destId="{8A11E1A5-C204-43A8-8806-C74ADD9E2C47}" srcOrd="1" destOrd="0" presId="urn:microsoft.com/office/officeart/2011/layout/HexagonRadial"/>
    <dgm:cxn modelId="{C1E7F873-F363-40CE-AD05-085C497AFCAD}" type="presParOf" srcId="{8A11E1A5-C204-43A8-8806-C74ADD9E2C47}" destId="{4CC4A316-2564-43FE-8EB1-96BCA1CEB679}" srcOrd="0" destOrd="0" presId="urn:microsoft.com/office/officeart/2011/layout/HexagonRadial"/>
    <dgm:cxn modelId="{0F33FC13-8BC6-4CDC-8CA0-6E1B07FDF21E}" type="presParOf" srcId="{10147994-EFF8-4CAF-AC63-02EFBAFD7688}" destId="{5A3B2B9F-A08F-4897-A713-D8C63ECB6FC3}" srcOrd="2" destOrd="0" presId="urn:microsoft.com/office/officeart/2011/layout/HexagonRadial"/>
    <dgm:cxn modelId="{BF619FDF-A3DE-4584-AABF-AE74A463384E}" type="presParOf" srcId="{10147994-EFF8-4CAF-AC63-02EFBAFD7688}" destId="{5290F92D-BC4B-40E3-8E95-AC1BB60078BD}" srcOrd="3" destOrd="0" presId="urn:microsoft.com/office/officeart/2011/layout/HexagonRadial"/>
    <dgm:cxn modelId="{3B4950BA-1650-4451-BB00-B4E7CBFBBF1F}" type="presParOf" srcId="{5290F92D-BC4B-40E3-8E95-AC1BB60078BD}" destId="{83A060F7-1FFA-4F2B-A730-92231A5DBFE2}" srcOrd="0" destOrd="0" presId="urn:microsoft.com/office/officeart/2011/layout/HexagonRadial"/>
    <dgm:cxn modelId="{72062563-9776-4E7E-8A50-F8FD63805D98}" type="presParOf" srcId="{10147994-EFF8-4CAF-AC63-02EFBAFD7688}" destId="{C6A7BD09-DF9F-4368-9625-05AE861F25BE}" srcOrd="4" destOrd="0" presId="urn:microsoft.com/office/officeart/2011/layout/HexagonRadial"/>
    <dgm:cxn modelId="{96965CC0-8C87-4C0E-B602-946C5332A781}" type="presParOf" srcId="{10147994-EFF8-4CAF-AC63-02EFBAFD7688}" destId="{366EDF1B-F236-4E4D-B5FF-4EF74E278BDB}" srcOrd="5" destOrd="0" presId="urn:microsoft.com/office/officeart/2011/layout/HexagonRadial"/>
    <dgm:cxn modelId="{CABC863E-D7F3-47ED-B63C-4A6247091A55}" type="presParOf" srcId="{366EDF1B-F236-4E4D-B5FF-4EF74E278BDB}" destId="{C30FA344-C07E-46C6-87D2-CA1334807D12}" srcOrd="0" destOrd="0" presId="urn:microsoft.com/office/officeart/2011/layout/HexagonRadial"/>
    <dgm:cxn modelId="{C404E183-F8C4-494F-97DB-AC00F4D6A070}" type="presParOf" srcId="{10147994-EFF8-4CAF-AC63-02EFBAFD7688}" destId="{89EAC4A0-B689-4413-A3F1-FAC429B31263}" srcOrd="6" destOrd="0" presId="urn:microsoft.com/office/officeart/2011/layout/HexagonRadial"/>
    <dgm:cxn modelId="{638F59FB-B5D2-45B9-A21A-79B20C24EA1B}" type="presParOf" srcId="{10147994-EFF8-4CAF-AC63-02EFBAFD7688}" destId="{3EFAA54C-993C-4D4C-B769-C0C2F8A2D153}" srcOrd="7" destOrd="0" presId="urn:microsoft.com/office/officeart/2011/layout/HexagonRadial"/>
    <dgm:cxn modelId="{E90EBB58-AF45-4E5A-9B67-CE77FE7B52AD}" type="presParOf" srcId="{3EFAA54C-993C-4D4C-B769-C0C2F8A2D153}" destId="{0CE598B6-B3FB-4D33-A051-61DEE5F47EC4}" srcOrd="0" destOrd="0" presId="urn:microsoft.com/office/officeart/2011/layout/HexagonRadial"/>
    <dgm:cxn modelId="{AD8C2D34-7B14-4E1D-A051-36269D563EC9}" type="presParOf" srcId="{10147994-EFF8-4CAF-AC63-02EFBAFD7688}" destId="{C26DD0BA-28D0-4B3F-A373-256632D3399A}" srcOrd="8" destOrd="0" presId="urn:microsoft.com/office/officeart/2011/layout/HexagonRadial"/>
    <dgm:cxn modelId="{EEC4D248-0FE7-40F7-BFA1-4B2D6D5B86DD}" type="presParOf" srcId="{10147994-EFF8-4CAF-AC63-02EFBAFD7688}" destId="{4FDB97E7-8AAE-478F-AA84-73A9031AAE55}" srcOrd="9" destOrd="0" presId="urn:microsoft.com/office/officeart/2011/layout/HexagonRadial"/>
    <dgm:cxn modelId="{435088DC-AB27-4FC7-A6E3-58D7F3ACE6C5}" type="presParOf" srcId="{4FDB97E7-8AAE-478F-AA84-73A9031AAE55}" destId="{763BFE53-32E1-472B-A885-DEDC01B258F1}" srcOrd="0" destOrd="0" presId="urn:microsoft.com/office/officeart/2011/layout/HexagonRadial"/>
    <dgm:cxn modelId="{965F3903-F40E-4DD7-9A6B-D57465D67732}" type="presParOf" srcId="{10147994-EFF8-4CAF-AC63-02EFBAFD7688}" destId="{A7C968FD-2CA0-4B26-949A-CFB4F7E1BBC7}" srcOrd="10" destOrd="0" presId="urn:microsoft.com/office/officeart/2011/layout/HexagonRadial"/>
    <dgm:cxn modelId="{C2C0230F-D6CA-438B-95C2-B52D918C46CC}" type="presParOf" srcId="{10147994-EFF8-4CAF-AC63-02EFBAFD7688}" destId="{35E284CB-C3BC-468B-A4E1-19FE4EF31797}" srcOrd="11" destOrd="0" presId="urn:microsoft.com/office/officeart/2011/layout/HexagonRadial"/>
    <dgm:cxn modelId="{8B3FC5F5-7460-4649-943D-4AB6D9844EB6}" type="presParOf" srcId="{35E284CB-C3BC-468B-A4E1-19FE4EF31797}" destId="{73DA7E13-8950-4A21-9BBA-CE458B31C3E2}" srcOrd="0" destOrd="0" presId="urn:microsoft.com/office/officeart/2011/layout/HexagonRadial"/>
    <dgm:cxn modelId="{09757462-E4AE-4735-A555-0295BE9EA01A}" type="presParOf" srcId="{10147994-EFF8-4CAF-AC63-02EFBAFD7688}" destId="{8F95E2DE-B115-4296-8DB9-CE3AD362AF6C}"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BA1E3E-993E-4E1F-A21E-07A94C48FDA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CA"/>
        </a:p>
      </dgm:t>
    </dgm:pt>
    <dgm:pt modelId="{5653FF01-AD17-4AFE-8A09-CC0BB6A4DC68}">
      <dgm:prSet phldrT="[Text]"/>
      <dgm:spPr/>
      <dgm:t>
        <a:bodyPr/>
        <a:lstStyle/>
        <a:p>
          <a:r>
            <a:rPr lang="en-CA" dirty="0"/>
            <a:t>Egregious Breaches of the Maltreatment Code (UCCMS)</a:t>
          </a:r>
        </a:p>
      </dgm:t>
    </dgm:pt>
    <dgm:pt modelId="{B2AB4043-9D93-4C2C-8DDE-1F5833C2B2F2}" type="parTrans" cxnId="{B0F799AD-0E90-4269-89F5-B26DE9184D2C}">
      <dgm:prSet/>
      <dgm:spPr/>
      <dgm:t>
        <a:bodyPr/>
        <a:lstStyle/>
        <a:p>
          <a:endParaRPr lang="en-CA"/>
        </a:p>
      </dgm:t>
    </dgm:pt>
    <dgm:pt modelId="{661B8379-5915-4FB4-98C5-37FA2B4DC328}" type="sibTrans" cxnId="{B0F799AD-0E90-4269-89F5-B26DE9184D2C}">
      <dgm:prSet/>
      <dgm:spPr/>
      <dgm:t>
        <a:bodyPr/>
        <a:lstStyle/>
        <a:p>
          <a:endParaRPr lang="en-CA"/>
        </a:p>
      </dgm:t>
    </dgm:pt>
    <dgm:pt modelId="{CC9A9238-F1A3-45DB-B40D-1E2837A1F2B4}">
      <dgm:prSet phldrT="[Text]"/>
      <dgm:spPr/>
      <dgm:t>
        <a:bodyPr/>
        <a:lstStyle/>
        <a:p>
          <a:r>
            <a:rPr lang="en-CA" dirty="0"/>
            <a:t>Dealt with by the criminal justice system or</a:t>
          </a:r>
        </a:p>
      </dgm:t>
    </dgm:pt>
    <dgm:pt modelId="{887E8964-72C1-4EBC-AE7E-8265FFDB1DBD}" type="parTrans" cxnId="{D00DB139-31C8-4D07-94DD-3CE06B8AC69F}">
      <dgm:prSet/>
      <dgm:spPr/>
      <dgm:t>
        <a:bodyPr/>
        <a:lstStyle/>
        <a:p>
          <a:endParaRPr lang="en-CA"/>
        </a:p>
      </dgm:t>
    </dgm:pt>
    <dgm:pt modelId="{A033641C-AAFA-48B7-8FDA-1A315ACC6203}" type="sibTrans" cxnId="{D00DB139-31C8-4D07-94DD-3CE06B8AC69F}">
      <dgm:prSet/>
      <dgm:spPr/>
      <dgm:t>
        <a:bodyPr/>
        <a:lstStyle/>
        <a:p>
          <a:endParaRPr lang="en-CA"/>
        </a:p>
      </dgm:t>
    </dgm:pt>
    <dgm:pt modelId="{18EE697A-2D2A-45F5-8CEA-8726C69AFFDE}">
      <dgm:prSet phldrT="[Text]"/>
      <dgm:spPr/>
      <dgm:t>
        <a:bodyPr/>
        <a:lstStyle/>
        <a:p>
          <a:r>
            <a:rPr lang="en-CA" dirty="0"/>
            <a:t>Other Breaches of the Maltreatment Code</a:t>
          </a:r>
        </a:p>
      </dgm:t>
    </dgm:pt>
    <dgm:pt modelId="{084D251C-DCA3-44B4-9372-3BDE3E45E04C}" type="parTrans" cxnId="{39B6E14D-978D-4E06-A543-1293C094545E}">
      <dgm:prSet/>
      <dgm:spPr/>
      <dgm:t>
        <a:bodyPr/>
        <a:lstStyle/>
        <a:p>
          <a:endParaRPr lang="en-CA"/>
        </a:p>
      </dgm:t>
    </dgm:pt>
    <dgm:pt modelId="{76000B78-36B0-43F8-8D4C-D3C930B8FCDD}" type="sibTrans" cxnId="{39B6E14D-978D-4E06-A543-1293C094545E}">
      <dgm:prSet/>
      <dgm:spPr/>
      <dgm:t>
        <a:bodyPr/>
        <a:lstStyle/>
        <a:p>
          <a:endParaRPr lang="en-CA"/>
        </a:p>
      </dgm:t>
    </dgm:pt>
    <dgm:pt modelId="{1544089E-A2A3-4568-9A50-48DF7868E0E1}">
      <dgm:prSet phldrT="[Text]"/>
      <dgm:spPr/>
      <dgm:t>
        <a:bodyPr/>
        <a:lstStyle/>
        <a:p>
          <a:r>
            <a:rPr lang="en-CA" dirty="0"/>
            <a:t>Dealt with through a restorative justice approach where healing and learning is the outcome – not traditional punitive sanctions. </a:t>
          </a:r>
        </a:p>
      </dgm:t>
    </dgm:pt>
    <dgm:pt modelId="{13BBF484-972C-40A7-A9F9-CC40DCB942FE}" type="parTrans" cxnId="{BA575278-8574-4091-A734-43919882C1E7}">
      <dgm:prSet/>
      <dgm:spPr/>
      <dgm:t>
        <a:bodyPr/>
        <a:lstStyle/>
        <a:p>
          <a:endParaRPr lang="en-CA"/>
        </a:p>
      </dgm:t>
    </dgm:pt>
    <dgm:pt modelId="{F738687D-86F1-41E6-8383-1C75AEDE5AC0}" type="sibTrans" cxnId="{BA575278-8574-4091-A734-43919882C1E7}">
      <dgm:prSet/>
      <dgm:spPr/>
      <dgm:t>
        <a:bodyPr/>
        <a:lstStyle/>
        <a:p>
          <a:endParaRPr lang="en-CA"/>
        </a:p>
      </dgm:t>
    </dgm:pt>
    <dgm:pt modelId="{375008CB-C726-4A8E-8E49-3440943247D5}">
      <dgm:prSet phldrT="[Text]"/>
      <dgm:spPr/>
      <dgm:t>
        <a:bodyPr/>
        <a:lstStyle/>
        <a:p>
          <a:r>
            <a:rPr lang="en-CA" dirty="0"/>
            <a:t>Field of Play Complaints (None Maltreatment)</a:t>
          </a:r>
        </a:p>
      </dgm:t>
    </dgm:pt>
    <dgm:pt modelId="{64339D71-EB9C-48EF-A876-A96230F417BF}" type="parTrans" cxnId="{24DE898F-4AFC-47FB-A8E6-0D0841978FFA}">
      <dgm:prSet/>
      <dgm:spPr/>
      <dgm:t>
        <a:bodyPr/>
        <a:lstStyle/>
        <a:p>
          <a:endParaRPr lang="en-CA"/>
        </a:p>
      </dgm:t>
    </dgm:pt>
    <dgm:pt modelId="{8BEAEB32-80EC-449A-8975-B8540A1DAF31}" type="sibTrans" cxnId="{24DE898F-4AFC-47FB-A8E6-0D0841978FFA}">
      <dgm:prSet/>
      <dgm:spPr/>
      <dgm:t>
        <a:bodyPr/>
        <a:lstStyle/>
        <a:p>
          <a:endParaRPr lang="en-CA"/>
        </a:p>
      </dgm:t>
    </dgm:pt>
    <dgm:pt modelId="{72D39C25-D41A-40D0-9186-B141E4E41715}">
      <dgm:prSet phldrT="[Text]"/>
      <dgm:spPr/>
      <dgm:t>
        <a:bodyPr/>
        <a:lstStyle/>
        <a:p>
          <a:r>
            <a:rPr lang="en-CA" dirty="0"/>
            <a:t>Dealt with by the PSOs/CSOs existing  complaints policy </a:t>
          </a:r>
        </a:p>
      </dgm:t>
    </dgm:pt>
    <dgm:pt modelId="{9F96D03E-CB73-44E7-AC1E-E4ED13149EE6}" type="parTrans" cxnId="{7AEEAA5F-338E-493D-99A8-2F89F872F41E}">
      <dgm:prSet/>
      <dgm:spPr/>
      <dgm:t>
        <a:bodyPr/>
        <a:lstStyle/>
        <a:p>
          <a:endParaRPr lang="en-CA"/>
        </a:p>
      </dgm:t>
    </dgm:pt>
    <dgm:pt modelId="{F34BD29E-05D2-4820-A152-30B0737EEC5A}" type="sibTrans" cxnId="{7AEEAA5F-338E-493D-99A8-2F89F872F41E}">
      <dgm:prSet/>
      <dgm:spPr/>
      <dgm:t>
        <a:bodyPr/>
        <a:lstStyle/>
        <a:p>
          <a:endParaRPr lang="en-CA"/>
        </a:p>
      </dgm:t>
    </dgm:pt>
    <dgm:pt modelId="{1A2CA4E1-87DC-42CC-9177-8FF27676B603}">
      <dgm:prSet phldrT="[Text]"/>
      <dgm:spPr/>
      <dgm:t>
        <a:bodyPr/>
        <a:lstStyle/>
        <a:p>
          <a:r>
            <a:rPr lang="en-CA" dirty="0"/>
            <a:t>Restorative approaches can be adopted here where appropriate</a:t>
          </a:r>
        </a:p>
      </dgm:t>
    </dgm:pt>
    <dgm:pt modelId="{38092348-E893-47D2-8B09-E0F77E4873B1}" type="parTrans" cxnId="{49901FFB-595A-47FF-ADAD-EFD779C4C438}">
      <dgm:prSet/>
      <dgm:spPr/>
      <dgm:t>
        <a:bodyPr/>
        <a:lstStyle/>
        <a:p>
          <a:endParaRPr lang="en-CA"/>
        </a:p>
      </dgm:t>
    </dgm:pt>
    <dgm:pt modelId="{C3F606AC-1468-46B7-AE49-FC3EE9DA792F}" type="sibTrans" cxnId="{49901FFB-595A-47FF-ADAD-EFD779C4C438}">
      <dgm:prSet/>
      <dgm:spPr/>
      <dgm:t>
        <a:bodyPr/>
        <a:lstStyle/>
        <a:p>
          <a:endParaRPr lang="en-CA"/>
        </a:p>
      </dgm:t>
    </dgm:pt>
    <dgm:pt modelId="{641E217D-A2D0-4F44-9A61-4887970AE865}">
      <dgm:prSet phldrT="[Text]"/>
      <dgm:spPr/>
      <dgm:t>
        <a:bodyPr/>
        <a:lstStyle/>
        <a:p>
          <a:r>
            <a:rPr lang="en-CA" dirty="0"/>
            <a:t>The OSIC “Third Party Mechanism”</a:t>
          </a:r>
        </a:p>
      </dgm:t>
    </dgm:pt>
    <dgm:pt modelId="{3836E65D-0F2C-4A61-817F-03AFD0E92214}" type="parTrans" cxnId="{060993EF-1CC8-4BBD-A041-11DD6F595C6E}">
      <dgm:prSet/>
      <dgm:spPr/>
    </dgm:pt>
    <dgm:pt modelId="{2145132B-3B27-4178-A08A-FE8D0DDC564A}" type="sibTrans" cxnId="{060993EF-1CC8-4BBD-A041-11DD6F595C6E}">
      <dgm:prSet/>
      <dgm:spPr/>
    </dgm:pt>
    <dgm:pt modelId="{7E4816E8-EA1A-4E12-AFBF-49C0CF8308A4}">
      <dgm:prSet phldrT="[Text]"/>
      <dgm:spPr/>
      <dgm:t>
        <a:bodyPr/>
        <a:lstStyle/>
        <a:p>
          <a:r>
            <a:rPr lang="en-CA" dirty="0"/>
            <a:t>Dealt with through the OSIC “Third Party Mechanism” or </a:t>
          </a:r>
        </a:p>
      </dgm:t>
    </dgm:pt>
    <dgm:pt modelId="{E5C1DC28-4F9F-4328-B1CB-432417E851E5}" type="parTrans" cxnId="{A1D583F6-CD56-41D0-AEA9-A4281AD3AA76}">
      <dgm:prSet/>
      <dgm:spPr/>
    </dgm:pt>
    <dgm:pt modelId="{938FF869-2BCB-49C0-B4EB-BD4743616CC1}" type="sibTrans" cxnId="{A1D583F6-CD56-41D0-AEA9-A4281AD3AA76}">
      <dgm:prSet/>
      <dgm:spPr/>
    </dgm:pt>
    <dgm:pt modelId="{F766FA23-7028-4EA1-97BC-4DD1391B5732}" type="pres">
      <dgm:prSet presAssocID="{00BA1E3E-993E-4E1F-A21E-07A94C48FDAF}" presName="Name0" presStyleCnt="0">
        <dgm:presLayoutVars>
          <dgm:dir/>
          <dgm:animLvl val="lvl"/>
          <dgm:resizeHandles val="exact"/>
        </dgm:presLayoutVars>
      </dgm:prSet>
      <dgm:spPr/>
    </dgm:pt>
    <dgm:pt modelId="{2C926094-66D3-477B-9C94-39E8D0773A98}" type="pres">
      <dgm:prSet presAssocID="{5653FF01-AD17-4AFE-8A09-CC0BB6A4DC68}" presName="linNode" presStyleCnt="0"/>
      <dgm:spPr/>
    </dgm:pt>
    <dgm:pt modelId="{78983762-8053-4566-9400-6BACE5219D5E}" type="pres">
      <dgm:prSet presAssocID="{5653FF01-AD17-4AFE-8A09-CC0BB6A4DC68}" presName="parentText" presStyleLbl="node1" presStyleIdx="0" presStyleCnt="3">
        <dgm:presLayoutVars>
          <dgm:chMax val="1"/>
          <dgm:bulletEnabled val="1"/>
        </dgm:presLayoutVars>
      </dgm:prSet>
      <dgm:spPr/>
    </dgm:pt>
    <dgm:pt modelId="{D8B1660B-9043-4A74-B654-87AD93491E74}" type="pres">
      <dgm:prSet presAssocID="{5653FF01-AD17-4AFE-8A09-CC0BB6A4DC68}" presName="descendantText" presStyleLbl="alignAccFollowNode1" presStyleIdx="0" presStyleCnt="3">
        <dgm:presLayoutVars>
          <dgm:bulletEnabled val="1"/>
        </dgm:presLayoutVars>
      </dgm:prSet>
      <dgm:spPr/>
    </dgm:pt>
    <dgm:pt modelId="{108B4675-2960-4397-A7E5-2B5A88150604}" type="pres">
      <dgm:prSet presAssocID="{661B8379-5915-4FB4-98C5-37FA2B4DC328}" presName="sp" presStyleCnt="0"/>
      <dgm:spPr/>
    </dgm:pt>
    <dgm:pt modelId="{C6B56DB4-6B86-4E07-8176-54016C804277}" type="pres">
      <dgm:prSet presAssocID="{18EE697A-2D2A-45F5-8CEA-8726C69AFFDE}" presName="linNode" presStyleCnt="0"/>
      <dgm:spPr/>
    </dgm:pt>
    <dgm:pt modelId="{913C9167-29D8-49A6-B54B-6D1453E2268B}" type="pres">
      <dgm:prSet presAssocID="{18EE697A-2D2A-45F5-8CEA-8726C69AFFDE}" presName="parentText" presStyleLbl="node1" presStyleIdx="1" presStyleCnt="3">
        <dgm:presLayoutVars>
          <dgm:chMax val="1"/>
          <dgm:bulletEnabled val="1"/>
        </dgm:presLayoutVars>
      </dgm:prSet>
      <dgm:spPr/>
    </dgm:pt>
    <dgm:pt modelId="{88F80766-0E83-496F-871B-3DC57C50B421}" type="pres">
      <dgm:prSet presAssocID="{18EE697A-2D2A-45F5-8CEA-8726C69AFFDE}" presName="descendantText" presStyleLbl="alignAccFollowNode1" presStyleIdx="1" presStyleCnt="3">
        <dgm:presLayoutVars>
          <dgm:bulletEnabled val="1"/>
        </dgm:presLayoutVars>
      </dgm:prSet>
      <dgm:spPr/>
    </dgm:pt>
    <dgm:pt modelId="{F88EE91D-0B38-4E98-ADDD-6E2A3E2C3922}" type="pres">
      <dgm:prSet presAssocID="{76000B78-36B0-43F8-8D4C-D3C930B8FCDD}" presName="sp" presStyleCnt="0"/>
      <dgm:spPr/>
    </dgm:pt>
    <dgm:pt modelId="{B2E931C9-08B5-46E6-8C7F-F5B1004394E7}" type="pres">
      <dgm:prSet presAssocID="{375008CB-C726-4A8E-8E49-3440943247D5}" presName="linNode" presStyleCnt="0"/>
      <dgm:spPr/>
    </dgm:pt>
    <dgm:pt modelId="{048B6CE5-4301-4C45-A65A-4AA449DB8D8A}" type="pres">
      <dgm:prSet presAssocID="{375008CB-C726-4A8E-8E49-3440943247D5}" presName="parentText" presStyleLbl="node1" presStyleIdx="2" presStyleCnt="3">
        <dgm:presLayoutVars>
          <dgm:chMax val="1"/>
          <dgm:bulletEnabled val="1"/>
        </dgm:presLayoutVars>
      </dgm:prSet>
      <dgm:spPr/>
    </dgm:pt>
    <dgm:pt modelId="{FEA1D4F4-67CD-4C86-A998-D065C79F3072}" type="pres">
      <dgm:prSet presAssocID="{375008CB-C726-4A8E-8E49-3440943247D5}" presName="descendantText" presStyleLbl="alignAccFollowNode1" presStyleIdx="2" presStyleCnt="3">
        <dgm:presLayoutVars>
          <dgm:bulletEnabled val="1"/>
        </dgm:presLayoutVars>
      </dgm:prSet>
      <dgm:spPr/>
    </dgm:pt>
  </dgm:ptLst>
  <dgm:cxnLst>
    <dgm:cxn modelId="{16E3F926-00ED-41C9-845C-209B703AAA3D}" type="presOf" srcId="{18EE697A-2D2A-45F5-8CEA-8726C69AFFDE}" destId="{913C9167-29D8-49A6-B54B-6D1453E2268B}" srcOrd="0" destOrd="0" presId="urn:microsoft.com/office/officeart/2005/8/layout/vList5"/>
    <dgm:cxn modelId="{EBE7C137-AFDA-4444-BFF4-ABDAE06B8CEC}" type="presOf" srcId="{1544089E-A2A3-4568-9A50-48DF7868E0E1}" destId="{88F80766-0E83-496F-871B-3DC57C50B421}" srcOrd="0" destOrd="1" presId="urn:microsoft.com/office/officeart/2005/8/layout/vList5"/>
    <dgm:cxn modelId="{D00DB139-31C8-4D07-94DD-3CE06B8AC69F}" srcId="{5653FF01-AD17-4AFE-8A09-CC0BB6A4DC68}" destId="{CC9A9238-F1A3-45DB-B40D-1E2837A1F2B4}" srcOrd="0" destOrd="0" parTransId="{887E8964-72C1-4EBC-AE7E-8265FFDB1DBD}" sibTransId="{A033641C-AAFA-48B7-8FDA-1A315ACC6203}"/>
    <dgm:cxn modelId="{37DAE43B-6F9A-4A9A-ABD5-E87BB3A885D4}" type="presOf" srcId="{5653FF01-AD17-4AFE-8A09-CC0BB6A4DC68}" destId="{78983762-8053-4566-9400-6BACE5219D5E}" srcOrd="0" destOrd="0" presId="urn:microsoft.com/office/officeart/2005/8/layout/vList5"/>
    <dgm:cxn modelId="{7AEEAA5F-338E-493D-99A8-2F89F872F41E}" srcId="{375008CB-C726-4A8E-8E49-3440943247D5}" destId="{72D39C25-D41A-40D0-9186-B141E4E41715}" srcOrd="0" destOrd="0" parTransId="{9F96D03E-CB73-44E7-AC1E-E4ED13149EE6}" sibTransId="{F34BD29E-05D2-4820-A152-30B0737EEC5A}"/>
    <dgm:cxn modelId="{1EE2C069-2529-4AD3-AFC6-8142B4C8F6E1}" type="presOf" srcId="{7E4816E8-EA1A-4E12-AFBF-49C0CF8308A4}" destId="{88F80766-0E83-496F-871B-3DC57C50B421}" srcOrd="0" destOrd="0" presId="urn:microsoft.com/office/officeart/2005/8/layout/vList5"/>
    <dgm:cxn modelId="{39B6E14D-978D-4E06-A543-1293C094545E}" srcId="{00BA1E3E-993E-4E1F-A21E-07A94C48FDAF}" destId="{18EE697A-2D2A-45F5-8CEA-8726C69AFFDE}" srcOrd="1" destOrd="0" parTransId="{084D251C-DCA3-44B4-9372-3BDE3E45E04C}" sibTransId="{76000B78-36B0-43F8-8D4C-D3C930B8FCDD}"/>
    <dgm:cxn modelId="{FED3B451-A64E-49FB-921E-8B6BD2A5D08C}" type="presOf" srcId="{CC9A9238-F1A3-45DB-B40D-1E2837A1F2B4}" destId="{D8B1660B-9043-4A74-B654-87AD93491E74}" srcOrd="0" destOrd="0" presId="urn:microsoft.com/office/officeart/2005/8/layout/vList5"/>
    <dgm:cxn modelId="{BA575278-8574-4091-A734-43919882C1E7}" srcId="{18EE697A-2D2A-45F5-8CEA-8726C69AFFDE}" destId="{1544089E-A2A3-4568-9A50-48DF7868E0E1}" srcOrd="1" destOrd="0" parTransId="{13BBF484-972C-40A7-A9F9-CC40DCB942FE}" sibTransId="{F738687D-86F1-41E6-8383-1C75AEDE5AC0}"/>
    <dgm:cxn modelId="{E3BAE07A-595A-471E-BFE6-BB3733A30D2E}" type="presOf" srcId="{375008CB-C726-4A8E-8E49-3440943247D5}" destId="{048B6CE5-4301-4C45-A65A-4AA449DB8D8A}" srcOrd="0" destOrd="0" presId="urn:microsoft.com/office/officeart/2005/8/layout/vList5"/>
    <dgm:cxn modelId="{24DE898F-4AFC-47FB-A8E6-0D0841978FFA}" srcId="{00BA1E3E-993E-4E1F-A21E-07A94C48FDAF}" destId="{375008CB-C726-4A8E-8E49-3440943247D5}" srcOrd="2" destOrd="0" parTransId="{64339D71-EB9C-48EF-A876-A96230F417BF}" sibTransId="{8BEAEB32-80EC-449A-8975-B8540A1DAF31}"/>
    <dgm:cxn modelId="{EFF806AB-623A-452C-B4FF-B251FCA89C61}" type="presOf" srcId="{1A2CA4E1-87DC-42CC-9177-8FF27676B603}" destId="{FEA1D4F4-67CD-4C86-A998-D065C79F3072}" srcOrd="0" destOrd="1" presId="urn:microsoft.com/office/officeart/2005/8/layout/vList5"/>
    <dgm:cxn modelId="{B0F799AD-0E90-4269-89F5-B26DE9184D2C}" srcId="{00BA1E3E-993E-4E1F-A21E-07A94C48FDAF}" destId="{5653FF01-AD17-4AFE-8A09-CC0BB6A4DC68}" srcOrd="0" destOrd="0" parTransId="{B2AB4043-9D93-4C2C-8DDE-1F5833C2B2F2}" sibTransId="{661B8379-5915-4FB4-98C5-37FA2B4DC328}"/>
    <dgm:cxn modelId="{F09D9FBD-9717-4A94-B057-FB5B5E9559D9}" type="presOf" srcId="{72D39C25-D41A-40D0-9186-B141E4E41715}" destId="{FEA1D4F4-67CD-4C86-A998-D065C79F3072}" srcOrd="0" destOrd="0" presId="urn:microsoft.com/office/officeart/2005/8/layout/vList5"/>
    <dgm:cxn modelId="{FA7FCEC1-985D-44AC-957B-4245CD76A16A}" type="presOf" srcId="{00BA1E3E-993E-4E1F-A21E-07A94C48FDAF}" destId="{F766FA23-7028-4EA1-97BC-4DD1391B5732}" srcOrd="0" destOrd="0" presId="urn:microsoft.com/office/officeart/2005/8/layout/vList5"/>
    <dgm:cxn modelId="{D171A9E8-E7C7-407C-BA01-4C74F17555D0}" type="presOf" srcId="{641E217D-A2D0-4F44-9A61-4887970AE865}" destId="{D8B1660B-9043-4A74-B654-87AD93491E74}" srcOrd="0" destOrd="1" presId="urn:microsoft.com/office/officeart/2005/8/layout/vList5"/>
    <dgm:cxn modelId="{060993EF-1CC8-4BBD-A041-11DD6F595C6E}" srcId="{5653FF01-AD17-4AFE-8A09-CC0BB6A4DC68}" destId="{641E217D-A2D0-4F44-9A61-4887970AE865}" srcOrd="1" destOrd="0" parTransId="{3836E65D-0F2C-4A61-817F-03AFD0E92214}" sibTransId="{2145132B-3B27-4178-A08A-FE8D0DDC564A}"/>
    <dgm:cxn modelId="{A1D583F6-CD56-41D0-AEA9-A4281AD3AA76}" srcId="{18EE697A-2D2A-45F5-8CEA-8726C69AFFDE}" destId="{7E4816E8-EA1A-4E12-AFBF-49C0CF8308A4}" srcOrd="0" destOrd="0" parTransId="{E5C1DC28-4F9F-4328-B1CB-432417E851E5}" sibTransId="{938FF869-2BCB-49C0-B4EB-BD4743616CC1}"/>
    <dgm:cxn modelId="{49901FFB-595A-47FF-ADAD-EFD779C4C438}" srcId="{375008CB-C726-4A8E-8E49-3440943247D5}" destId="{1A2CA4E1-87DC-42CC-9177-8FF27676B603}" srcOrd="1" destOrd="0" parTransId="{38092348-E893-47D2-8B09-E0F77E4873B1}" sibTransId="{C3F606AC-1468-46B7-AE49-FC3EE9DA792F}"/>
    <dgm:cxn modelId="{3B98A06A-3FA1-4B8F-BE3E-9D00CAD12924}" type="presParOf" srcId="{F766FA23-7028-4EA1-97BC-4DD1391B5732}" destId="{2C926094-66D3-477B-9C94-39E8D0773A98}" srcOrd="0" destOrd="0" presId="urn:microsoft.com/office/officeart/2005/8/layout/vList5"/>
    <dgm:cxn modelId="{A45E2869-D278-4CA4-A1F3-78D434D3E18A}" type="presParOf" srcId="{2C926094-66D3-477B-9C94-39E8D0773A98}" destId="{78983762-8053-4566-9400-6BACE5219D5E}" srcOrd="0" destOrd="0" presId="urn:microsoft.com/office/officeart/2005/8/layout/vList5"/>
    <dgm:cxn modelId="{E4F8CFAC-462C-43D7-B5E0-BD6FE0F9CADE}" type="presParOf" srcId="{2C926094-66D3-477B-9C94-39E8D0773A98}" destId="{D8B1660B-9043-4A74-B654-87AD93491E74}" srcOrd="1" destOrd="0" presId="urn:microsoft.com/office/officeart/2005/8/layout/vList5"/>
    <dgm:cxn modelId="{EB3D0C66-6755-443F-8158-53D74806C254}" type="presParOf" srcId="{F766FA23-7028-4EA1-97BC-4DD1391B5732}" destId="{108B4675-2960-4397-A7E5-2B5A88150604}" srcOrd="1" destOrd="0" presId="urn:microsoft.com/office/officeart/2005/8/layout/vList5"/>
    <dgm:cxn modelId="{EDD0A2B4-CADE-47D7-9FB1-987EE918A83C}" type="presParOf" srcId="{F766FA23-7028-4EA1-97BC-4DD1391B5732}" destId="{C6B56DB4-6B86-4E07-8176-54016C804277}" srcOrd="2" destOrd="0" presId="urn:microsoft.com/office/officeart/2005/8/layout/vList5"/>
    <dgm:cxn modelId="{68150018-ECA1-4DE8-9E95-5121EB271459}" type="presParOf" srcId="{C6B56DB4-6B86-4E07-8176-54016C804277}" destId="{913C9167-29D8-49A6-B54B-6D1453E2268B}" srcOrd="0" destOrd="0" presId="urn:microsoft.com/office/officeart/2005/8/layout/vList5"/>
    <dgm:cxn modelId="{33766BAC-702A-4893-BBE5-0D73D419594A}" type="presParOf" srcId="{C6B56DB4-6B86-4E07-8176-54016C804277}" destId="{88F80766-0E83-496F-871B-3DC57C50B421}" srcOrd="1" destOrd="0" presId="urn:microsoft.com/office/officeart/2005/8/layout/vList5"/>
    <dgm:cxn modelId="{7D0FAB3A-28C6-4C7C-ADBB-3971FCE4B7A5}" type="presParOf" srcId="{F766FA23-7028-4EA1-97BC-4DD1391B5732}" destId="{F88EE91D-0B38-4E98-ADDD-6E2A3E2C3922}" srcOrd="3" destOrd="0" presId="urn:microsoft.com/office/officeart/2005/8/layout/vList5"/>
    <dgm:cxn modelId="{85092C0F-C387-4D83-8342-C82E16DEAE20}" type="presParOf" srcId="{F766FA23-7028-4EA1-97BC-4DD1391B5732}" destId="{B2E931C9-08B5-46E6-8C7F-F5B1004394E7}" srcOrd="4" destOrd="0" presId="urn:microsoft.com/office/officeart/2005/8/layout/vList5"/>
    <dgm:cxn modelId="{9E671072-1814-4657-A81D-34D23A795234}" type="presParOf" srcId="{B2E931C9-08B5-46E6-8C7F-F5B1004394E7}" destId="{048B6CE5-4301-4C45-A65A-4AA449DB8D8A}" srcOrd="0" destOrd="0" presId="urn:microsoft.com/office/officeart/2005/8/layout/vList5"/>
    <dgm:cxn modelId="{A43C104F-CA90-4104-B350-791880DCF0CD}" type="presParOf" srcId="{B2E931C9-08B5-46E6-8C7F-F5B1004394E7}" destId="{FEA1D4F4-67CD-4C86-A998-D065C79F307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AB425-8FDB-44E6-88F7-22E9B05B165C}">
      <dsp:nvSpPr>
        <dsp:cNvPr id="0" name=""/>
        <dsp:cNvSpPr/>
      </dsp:nvSpPr>
      <dsp:spPr>
        <a:xfrm>
          <a:off x="26" y="0"/>
          <a:ext cx="8788373" cy="5418667"/>
        </a:xfrm>
        <a:prstGeom prst="ellips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Arial" panose="020B0604020202020204" pitchFamily="34" charset="0"/>
              <a:cs typeface="Arial" panose="020B0604020202020204" pitchFamily="34" charset="0"/>
            </a:rPr>
            <a:t>PARTICIPANT</a:t>
          </a:r>
        </a:p>
      </dsp:txBody>
      <dsp:txXfrm>
        <a:off x="2746393" y="270933"/>
        <a:ext cx="3295640" cy="541866"/>
      </dsp:txXfrm>
    </dsp:sp>
    <dsp:sp modelId="{6B258C85-FC9F-4BA5-B4E6-C385332891BB}">
      <dsp:nvSpPr>
        <dsp:cNvPr id="0" name=""/>
        <dsp:cNvSpPr/>
      </dsp:nvSpPr>
      <dsp:spPr>
        <a:xfrm>
          <a:off x="773297" y="812800"/>
          <a:ext cx="7241804" cy="4605866"/>
        </a:xfrm>
        <a:prstGeom prst="ellips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Arial" panose="020B0604020202020204" pitchFamily="34" charset="0"/>
              <a:cs typeface="Arial" panose="020B0604020202020204" pitchFamily="34" charset="0"/>
            </a:rPr>
            <a:t>COACH/LEADER &amp; VOLUNTEER</a:t>
          </a:r>
        </a:p>
      </dsp:txBody>
      <dsp:txXfrm>
        <a:off x="2832685" y="1077637"/>
        <a:ext cx="3123028" cy="529674"/>
      </dsp:txXfrm>
    </dsp:sp>
    <dsp:sp modelId="{830DF41B-6FE7-4C5F-8BD3-8D1D335E24D5}">
      <dsp:nvSpPr>
        <dsp:cNvPr id="0" name=""/>
        <dsp:cNvSpPr/>
      </dsp:nvSpPr>
      <dsp:spPr>
        <a:xfrm>
          <a:off x="2497666" y="1625600"/>
          <a:ext cx="3793066" cy="3793066"/>
        </a:xfrm>
        <a:prstGeom prst="ellips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Arial" panose="020B0604020202020204" pitchFamily="34" charset="0"/>
              <a:cs typeface="Arial" panose="020B0604020202020204" pitchFamily="34" charset="0"/>
            </a:rPr>
            <a:t>LSO</a:t>
          </a:r>
        </a:p>
      </dsp:txBody>
      <dsp:txXfrm>
        <a:off x="3412743" y="1887321"/>
        <a:ext cx="1962912" cy="523443"/>
      </dsp:txXfrm>
    </dsp:sp>
    <dsp:sp modelId="{2493F823-5FCA-43C6-8CB7-E1001FB5331F}">
      <dsp:nvSpPr>
        <dsp:cNvPr id="0" name=""/>
        <dsp:cNvSpPr/>
      </dsp:nvSpPr>
      <dsp:spPr>
        <a:xfrm>
          <a:off x="2904066" y="2438400"/>
          <a:ext cx="2980266" cy="2980266"/>
        </a:xfrm>
        <a:prstGeom prst="ellips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Arial" panose="020B0604020202020204" pitchFamily="34" charset="0"/>
              <a:cs typeface="Arial" panose="020B0604020202020204" pitchFamily="34" charset="0"/>
            </a:rPr>
            <a:t>PTSO</a:t>
          </a:r>
        </a:p>
      </dsp:txBody>
      <dsp:txXfrm>
        <a:off x="3589527" y="2706624"/>
        <a:ext cx="1609344" cy="536448"/>
      </dsp:txXfrm>
    </dsp:sp>
    <dsp:sp modelId="{A7109252-56EB-48C6-B0D1-1257160837C3}">
      <dsp:nvSpPr>
        <dsp:cNvPr id="0" name=""/>
        <dsp:cNvSpPr/>
      </dsp:nvSpPr>
      <dsp:spPr>
        <a:xfrm>
          <a:off x="3310466" y="3251200"/>
          <a:ext cx="2167466" cy="2167466"/>
        </a:xfrm>
        <a:prstGeom prst="ellipse">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US" sz="3600" b="1" kern="1200" dirty="0">
              <a:latin typeface="Arial" panose="020B0604020202020204" pitchFamily="34" charset="0"/>
              <a:cs typeface="Arial" panose="020B0604020202020204" pitchFamily="34" charset="0"/>
            </a:rPr>
            <a:t>NSO</a:t>
          </a:r>
        </a:p>
      </dsp:txBody>
      <dsp:txXfrm>
        <a:off x="3627884" y="3793066"/>
        <a:ext cx="1532630" cy="10837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B15BF6-E2BE-4E35-A215-620DB0B383C1}">
      <dsp:nvSpPr>
        <dsp:cNvPr id="0" name=""/>
        <dsp:cNvSpPr/>
      </dsp:nvSpPr>
      <dsp:spPr>
        <a:xfrm>
          <a:off x="4836378" y="1741819"/>
          <a:ext cx="2213927" cy="1915137"/>
        </a:xfrm>
        <a:prstGeom prst="hexagon">
          <a:avLst>
            <a:gd name="adj" fmla="val 28570"/>
            <a:gd name="vf" fmla="val 115470"/>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CA" sz="2800" kern="1200" dirty="0">
              <a:solidFill>
                <a:schemeClr val="tx1"/>
              </a:solidFill>
            </a:rPr>
            <a:t>Safe</a:t>
          </a:r>
          <a:r>
            <a:rPr lang="en-CA" sz="2800" kern="1200" baseline="0" dirty="0">
              <a:solidFill>
                <a:schemeClr val="tx1"/>
              </a:solidFill>
            </a:rPr>
            <a:t> Sport</a:t>
          </a:r>
          <a:endParaRPr lang="en-CA" sz="2800" kern="1200" dirty="0">
            <a:solidFill>
              <a:schemeClr val="tx1"/>
            </a:solidFill>
          </a:endParaRPr>
        </a:p>
      </dsp:txBody>
      <dsp:txXfrm>
        <a:off x="5203257" y="2059184"/>
        <a:ext cx="1480169" cy="1280407"/>
      </dsp:txXfrm>
    </dsp:sp>
    <dsp:sp modelId="{83A060F7-1FFA-4F2B-A730-92231A5DBFE2}">
      <dsp:nvSpPr>
        <dsp:cNvPr id="0" name=""/>
        <dsp:cNvSpPr/>
      </dsp:nvSpPr>
      <dsp:spPr>
        <a:xfrm>
          <a:off x="6222722" y="825555"/>
          <a:ext cx="835308" cy="71972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3B2B9F-A08F-4897-A713-D8C63ECB6FC3}">
      <dsp:nvSpPr>
        <dsp:cNvPr id="0" name=""/>
        <dsp:cNvSpPr/>
      </dsp:nvSpPr>
      <dsp:spPr>
        <a:xfrm>
          <a:off x="5040313" y="0"/>
          <a:ext cx="1814298" cy="1569580"/>
        </a:xfrm>
        <a:prstGeom prst="hexagon">
          <a:avLst>
            <a:gd name="adj" fmla="val 28570"/>
            <a:gd name="vf" fmla="val 115470"/>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tx1"/>
              </a:solidFill>
            </a:rPr>
            <a:t>Independent Complaints Process for Maltreatment</a:t>
          </a:r>
        </a:p>
      </dsp:txBody>
      <dsp:txXfrm>
        <a:off x="5340981" y="260113"/>
        <a:ext cx="1212962" cy="1049354"/>
      </dsp:txXfrm>
    </dsp:sp>
    <dsp:sp modelId="{C30FA344-C07E-46C6-87D2-CA1334807D12}">
      <dsp:nvSpPr>
        <dsp:cNvPr id="0" name=""/>
        <dsp:cNvSpPr/>
      </dsp:nvSpPr>
      <dsp:spPr>
        <a:xfrm>
          <a:off x="7197592" y="2171064"/>
          <a:ext cx="835308" cy="71972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A7BD09-DF9F-4368-9625-05AE861F25BE}">
      <dsp:nvSpPr>
        <dsp:cNvPr id="0" name=""/>
        <dsp:cNvSpPr/>
      </dsp:nvSpPr>
      <dsp:spPr>
        <a:xfrm>
          <a:off x="6704235" y="965397"/>
          <a:ext cx="1814298" cy="1569580"/>
        </a:xfrm>
        <a:prstGeom prst="hexagon">
          <a:avLst>
            <a:gd name="adj" fmla="val 28570"/>
            <a:gd name="vf" fmla="val 11547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tx1"/>
              </a:solidFill>
            </a:rPr>
            <a:t>Education of Stakeholders</a:t>
          </a:r>
        </a:p>
      </dsp:txBody>
      <dsp:txXfrm>
        <a:off x="7004903" y="1225510"/>
        <a:ext cx="1212962" cy="1049354"/>
      </dsp:txXfrm>
    </dsp:sp>
    <dsp:sp modelId="{0CE598B6-B3FB-4D33-A051-61DEE5F47EC4}">
      <dsp:nvSpPr>
        <dsp:cNvPr id="0" name=""/>
        <dsp:cNvSpPr/>
      </dsp:nvSpPr>
      <dsp:spPr>
        <a:xfrm>
          <a:off x="6520385" y="3689891"/>
          <a:ext cx="835308" cy="71972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EAC4A0-B689-4413-A3F1-FAC429B31263}">
      <dsp:nvSpPr>
        <dsp:cNvPr id="0" name=""/>
        <dsp:cNvSpPr/>
      </dsp:nvSpPr>
      <dsp:spPr>
        <a:xfrm>
          <a:off x="6704235" y="2863256"/>
          <a:ext cx="1814298" cy="1569580"/>
        </a:xfrm>
        <a:prstGeom prst="hexagon">
          <a:avLst>
            <a:gd name="adj" fmla="val 28570"/>
            <a:gd name="vf" fmla="val 115470"/>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tx1"/>
              </a:solidFill>
            </a:rPr>
            <a:t>Concussion Awareness</a:t>
          </a:r>
        </a:p>
      </dsp:txBody>
      <dsp:txXfrm>
        <a:off x="7004903" y="3123369"/>
        <a:ext cx="1212962" cy="1049354"/>
      </dsp:txXfrm>
    </dsp:sp>
    <dsp:sp modelId="{763BFE53-32E1-472B-A885-DEDC01B258F1}">
      <dsp:nvSpPr>
        <dsp:cNvPr id="0" name=""/>
        <dsp:cNvSpPr/>
      </dsp:nvSpPr>
      <dsp:spPr>
        <a:xfrm>
          <a:off x="4840498" y="3847551"/>
          <a:ext cx="835308" cy="71972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6DD0BA-28D0-4B3F-A373-256632D3399A}">
      <dsp:nvSpPr>
        <dsp:cNvPr id="0" name=""/>
        <dsp:cNvSpPr/>
      </dsp:nvSpPr>
      <dsp:spPr>
        <a:xfrm>
          <a:off x="5040313" y="3829734"/>
          <a:ext cx="1814298" cy="1569580"/>
        </a:xfrm>
        <a:prstGeom prst="hexagon">
          <a:avLst>
            <a:gd name="adj" fmla="val 28570"/>
            <a:gd name="vf" fmla="val 115470"/>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tx1"/>
              </a:solidFill>
            </a:rPr>
            <a:t>Restorative Approaches </a:t>
          </a:r>
        </a:p>
      </dsp:txBody>
      <dsp:txXfrm>
        <a:off x="5340981" y="4089847"/>
        <a:ext cx="1212962" cy="1049354"/>
      </dsp:txXfrm>
    </dsp:sp>
    <dsp:sp modelId="{73DA7E13-8950-4A21-9BBA-CE458B31C3E2}">
      <dsp:nvSpPr>
        <dsp:cNvPr id="0" name=""/>
        <dsp:cNvSpPr/>
      </dsp:nvSpPr>
      <dsp:spPr>
        <a:xfrm>
          <a:off x="3849664" y="2502582"/>
          <a:ext cx="835308" cy="71972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C968FD-2CA0-4B26-949A-CFB4F7E1BBC7}">
      <dsp:nvSpPr>
        <dsp:cNvPr id="0" name=""/>
        <dsp:cNvSpPr/>
      </dsp:nvSpPr>
      <dsp:spPr>
        <a:xfrm>
          <a:off x="3368666" y="2864336"/>
          <a:ext cx="1814298" cy="1569580"/>
        </a:xfrm>
        <a:prstGeom prst="hexagon">
          <a:avLst>
            <a:gd name="adj" fmla="val 28570"/>
            <a:gd name="vf" fmla="val 115470"/>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kern="1200" dirty="0">
              <a:solidFill>
                <a:schemeClr val="tx1"/>
              </a:solidFill>
            </a:rPr>
            <a:t>Racism and Equality in Sport</a:t>
          </a:r>
        </a:p>
      </dsp:txBody>
      <dsp:txXfrm>
        <a:off x="3669334" y="3124449"/>
        <a:ext cx="1212962" cy="1049354"/>
      </dsp:txXfrm>
    </dsp:sp>
    <dsp:sp modelId="{8F95E2DE-B115-4296-8DB9-CE3AD362AF6C}">
      <dsp:nvSpPr>
        <dsp:cNvPr id="0" name=""/>
        <dsp:cNvSpPr/>
      </dsp:nvSpPr>
      <dsp:spPr>
        <a:xfrm>
          <a:off x="3412209" y="963237"/>
          <a:ext cx="1814298" cy="1569580"/>
        </a:xfrm>
        <a:prstGeom prst="hexagon">
          <a:avLst>
            <a:gd name="adj" fmla="val 28570"/>
            <a:gd name="vf" fmla="val 11547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CA" sz="1800" kern="1200" dirty="0">
              <a:solidFill>
                <a:schemeClr val="tx1"/>
              </a:solidFill>
            </a:rPr>
            <a:t>Policy and Practice</a:t>
          </a:r>
        </a:p>
      </dsp:txBody>
      <dsp:txXfrm>
        <a:off x="3712877" y="1223350"/>
        <a:ext cx="1212962" cy="10493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B1660B-9043-4A74-B654-87AD93491E74}">
      <dsp:nvSpPr>
        <dsp:cNvPr id="0" name=""/>
        <dsp:cNvSpPr/>
      </dsp:nvSpPr>
      <dsp:spPr>
        <a:xfrm rot="5400000">
          <a:off x="6918597" y="-2830606"/>
          <a:ext cx="1085812" cy="70225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CA" sz="1900" kern="1200" dirty="0"/>
            <a:t>Dealt with by the criminal justice system or</a:t>
          </a:r>
        </a:p>
        <a:p>
          <a:pPr marL="171450" lvl="1" indent="-171450" algn="l" defTabSz="844550">
            <a:lnSpc>
              <a:spcPct val="90000"/>
            </a:lnSpc>
            <a:spcBef>
              <a:spcPct val="0"/>
            </a:spcBef>
            <a:spcAft>
              <a:spcPct val="15000"/>
            </a:spcAft>
            <a:buChar char="•"/>
          </a:pPr>
          <a:r>
            <a:rPr lang="en-CA" sz="1900" kern="1200" dirty="0"/>
            <a:t>The OSIC “Third Party Mechanism”</a:t>
          </a:r>
        </a:p>
      </dsp:txBody>
      <dsp:txXfrm rot="-5400000">
        <a:off x="3950208" y="190788"/>
        <a:ext cx="6969587" cy="979802"/>
      </dsp:txXfrm>
    </dsp:sp>
    <dsp:sp modelId="{78983762-8053-4566-9400-6BACE5219D5E}">
      <dsp:nvSpPr>
        <dsp:cNvPr id="0" name=""/>
        <dsp:cNvSpPr/>
      </dsp:nvSpPr>
      <dsp:spPr>
        <a:xfrm>
          <a:off x="0" y="2056"/>
          <a:ext cx="3950208" cy="13572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n-CA" sz="2600" kern="1200" dirty="0"/>
            <a:t>Egregious Breaches of the Maltreatment Code (UCCMS)</a:t>
          </a:r>
        </a:p>
      </dsp:txBody>
      <dsp:txXfrm>
        <a:off x="66256" y="68312"/>
        <a:ext cx="3817696" cy="1224754"/>
      </dsp:txXfrm>
    </dsp:sp>
    <dsp:sp modelId="{88F80766-0E83-496F-871B-3DC57C50B421}">
      <dsp:nvSpPr>
        <dsp:cNvPr id="0" name=""/>
        <dsp:cNvSpPr/>
      </dsp:nvSpPr>
      <dsp:spPr>
        <a:xfrm rot="5400000">
          <a:off x="6918597" y="-1405477"/>
          <a:ext cx="1085812" cy="70225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CA" sz="1900" kern="1200" dirty="0"/>
            <a:t>Dealt with through the OSIC “Third Party Mechanism” or </a:t>
          </a:r>
        </a:p>
        <a:p>
          <a:pPr marL="171450" lvl="1" indent="-171450" algn="l" defTabSz="844550">
            <a:lnSpc>
              <a:spcPct val="90000"/>
            </a:lnSpc>
            <a:spcBef>
              <a:spcPct val="0"/>
            </a:spcBef>
            <a:spcAft>
              <a:spcPct val="15000"/>
            </a:spcAft>
            <a:buChar char="•"/>
          </a:pPr>
          <a:r>
            <a:rPr lang="en-CA" sz="1900" kern="1200" dirty="0"/>
            <a:t>Dealt with through a restorative justice approach where healing and learning is the outcome – not traditional punitive sanctions. </a:t>
          </a:r>
        </a:p>
      </dsp:txBody>
      <dsp:txXfrm rot="-5400000">
        <a:off x="3950208" y="1615917"/>
        <a:ext cx="6969587" cy="979802"/>
      </dsp:txXfrm>
    </dsp:sp>
    <dsp:sp modelId="{913C9167-29D8-49A6-B54B-6D1453E2268B}">
      <dsp:nvSpPr>
        <dsp:cNvPr id="0" name=""/>
        <dsp:cNvSpPr/>
      </dsp:nvSpPr>
      <dsp:spPr>
        <a:xfrm>
          <a:off x="0" y="1427185"/>
          <a:ext cx="3950208" cy="13572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n-CA" sz="2600" kern="1200" dirty="0"/>
            <a:t>Other Breaches of the Maltreatment Code</a:t>
          </a:r>
        </a:p>
      </dsp:txBody>
      <dsp:txXfrm>
        <a:off x="66256" y="1493441"/>
        <a:ext cx="3817696" cy="1224754"/>
      </dsp:txXfrm>
    </dsp:sp>
    <dsp:sp modelId="{FEA1D4F4-67CD-4C86-A998-D065C79F3072}">
      <dsp:nvSpPr>
        <dsp:cNvPr id="0" name=""/>
        <dsp:cNvSpPr/>
      </dsp:nvSpPr>
      <dsp:spPr>
        <a:xfrm rot="5400000">
          <a:off x="6918597" y="19652"/>
          <a:ext cx="1085812" cy="702259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CA" sz="1900" kern="1200" dirty="0"/>
            <a:t>Dealt with by the PSOs/CSOs existing  complaints policy </a:t>
          </a:r>
        </a:p>
        <a:p>
          <a:pPr marL="171450" lvl="1" indent="-171450" algn="l" defTabSz="844550">
            <a:lnSpc>
              <a:spcPct val="90000"/>
            </a:lnSpc>
            <a:spcBef>
              <a:spcPct val="0"/>
            </a:spcBef>
            <a:spcAft>
              <a:spcPct val="15000"/>
            </a:spcAft>
            <a:buChar char="•"/>
          </a:pPr>
          <a:r>
            <a:rPr lang="en-CA" sz="1900" kern="1200" dirty="0"/>
            <a:t>Restorative approaches can be adopted here where appropriate</a:t>
          </a:r>
        </a:p>
      </dsp:txBody>
      <dsp:txXfrm rot="-5400000">
        <a:off x="3950208" y="3041047"/>
        <a:ext cx="6969587" cy="979802"/>
      </dsp:txXfrm>
    </dsp:sp>
    <dsp:sp modelId="{048B6CE5-4301-4C45-A65A-4AA449DB8D8A}">
      <dsp:nvSpPr>
        <dsp:cNvPr id="0" name=""/>
        <dsp:cNvSpPr/>
      </dsp:nvSpPr>
      <dsp:spPr>
        <a:xfrm>
          <a:off x="0" y="2852315"/>
          <a:ext cx="3950208" cy="13572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n-CA" sz="2600" kern="1200" dirty="0"/>
            <a:t>Field of Play Complaints (None Maltreatment)</a:t>
          </a:r>
        </a:p>
      </dsp:txBody>
      <dsp:txXfrm>
        <a:off x="66256" y="2918571"/>
        <a:ext cx="3817696" cy="122475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63495-87BD-4C85-99B7-D469215CDBC4}" type="datetimeFigureOut">
              <a:rPr lang="en-US" smtClean="0"/>
              <a:t>11/9/2023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583706-88B3-467B-AF5C-DA0D2B3BED2B}" type="slidenum">
              <a:rPr lang="en-US" smtClean="0"/>
              <a:t>‹#›</a:t>
            </a:fld>
            <a:endParaRPr lang="en-US" dirty="0"/>
          </a:p>
        </p:txBody>
      </p:sp>
    </p:spTree>
    <p:extLst>
      <p:ext uri="{BB962C8B-B14F-4D97-AF65-F5344CB8AC3E}">
        <p14:creationId xmlns:p14="http://schemas.microsoft.com/office/powerpoint/2010/main" val="926692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https://sportnovascotia.ca/safe-sport-ns/</a:t>
            </a:r>
          </a:p>
          <a:p>
            <a:endParaRPr lang="en-CA" dirty="0"/>
          </a:p>
          <a:p>
            <a:endParaRPr lang="en-CA" dirty="0"/>
          </a:p>
        </p:txBody>
      </p:sp>
      <p:sp>
        <p:nvSpPr>
          <p:cNvPr id="4" name="Slide Number Placeholder 3"/>
          <p:cNvSpPr>
            <a:spLocks noGrp="1"/>
          </p:cNvSpPr>
          <p:nvPr>
            <p:ph type="sldNum" sz="quarter" idx="10"/>
          </p:nvPr>
        </p:nvSpPr>
        <p:spPr/>
        <p:txBody>
          <a:bodyPr/>
          <a:lstStyle/>
          <a:p>
            <a:fld id="{96117C6D-1E0D-4177-A413-6CA350C488DA}" type="slidenum">
              <a:rPr lang="en-CA" smtClean="0"/>
              <a:t>6</a:t>
            </a:fld>
            <a:endParaRPr lang="en-CA" dirty="0"/>
          </a:p>
        </p:txBody>
      </p:sp>
    </p:spTree>
    <p:extLst>
      <p:ext uri="{BB962C8B-B14F-4D97-AF65-F5344CB8AC3E}">
        <p14:creationId xmlns:p14="http://schemas.microsoft.com/office/powerpoint/2010/main" val="3528088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latin typeface="Arial"/>
                <a:cs typeface="Arial"/>
              </a:rPr>
              <a:t>Vicarious Liability - Legal Opinion Summary for CAC– Gowling LLB. (See slide 10)</a:t>
            </a:r>
            <a:endParaRPr lang="en-CA" dirty="0">
              <a:latin typeface="Arial" panose="020B0604020202020204" pitchFamily="34" charset="0"/>
              <a:cs typeface="Arial" panose="020B0604020202020204" pitchFamily="34" charset="0"/>
            </a:endParaRPr>
          </a:p>
          <a:p>
            <a:r>
              <a:rPr lang="en-CA" dirty="0">
                <a:latin typeface="Arial" panose="020B0604020202020204" pitchFamily="34" charset="0"/>
                <a:cs typeface="Arial" panose="020B0604020202020204" pitchFamily="34" charset="0"/>
              </a:rPr>
              <a:t>Indirect risk = organization being held responsible for the misconduct of another party because of the relationship that exists between them. </a:t>
            </a:r>
          </a:p>
          <a:p>
            <a:r>
              <a:rPr lang="en-CA" dirty="0">
                <a:latin typeface="Arial" panose="020B0604020202020204" pitchFamily="34" charset="0"/>
                <a:cs typeface="Arial" panose="020B0604020202020204" pitchFamily="34" charset="0"/>
              </a:rPr>
              <a:t>National Sport Organizations can be held responsible for the misconduct of coaches because of the relationship that exists between them. Case law has also shown vicarious liability based upon volunteer actions. Damages awarded for abuse of vulnerable victims are on the rise. </a:t>
            </a:r>
          </a:p>
          <a:p>
            <a:r>
              <a:rPr lang="en-CA" dirty="0">
                <a:latin typeface="Arial" panose="020B0604020202020204" pitchFamily="34" charset="0"/>
                <a:cs typeface="Arial" panose="020B0604020202020204" pitchFamily="34" charset="0"/>
              </a:rPr>
              <a:t>Failure to take steps to prevent sexual abuse from occurring may lead to vicarious liability. Sport organizations without proper protocols in place may provide an environment in which certain individuals in a position of power (coaches) may have the opportunity to be alone with young athletes. </a:t>
            </a:r>
          </a:p>
          <a:p>
            <a:r>
              <a:rPr lang="en-CA" dirty="0">
                <a:latin typeface="Arial" panose="020B0604020202020204" pitchFamily="34" charset="0"/>
                <a:cs typeface="Arial" panose="020B0604020202020204" pitchFamily="34" charset="0"/>
              </a:rPr>
              <a:t>Organizations must take steps to avoid potential risks to the community. This requirement becomes increasingly important if similar organizations are moving towards best practices that have been shown to reduce risks. </a:t>
            </a:r>
          </a:p>
          <a:p>
            <a:r>
              <a:rPr lang="en-CA" dirty="0">
                <a:latin typeface="Arial" panose="020B0604020202020204" pitchFamily="34" charset="0"/>
                <a:cs typeface="Arial" panose="020B0604020202020204" pitchFamily="34" charset="0"/>
              </a:rPr>
              <a:t>The Responsible Coaching Movement provides leadership in best practices. </a:t>
            </a:r>
          </a:p>
          <a:p>
            <a:endParaRPr lang="en-CA" dirty="0"/>
          </a:p>
        </p:txBody>
      </p:sp>
      <p:sp>
        <p:nvSpPr>
          <p:cNvPr id="4" name="Slide Number Placeholder 3"/>
          <p:cNvSpPr>
            <a:spLocks noGrp="1"/>
          </p:cNvSpPr>
          <p:nvPr>
            <p:ph type="sldNum" sz="quarter" idx="10"/>
          </p:nvPr>
        </p:nvSpPr>
        <p:spPr/>
        <p:txBody>
          <a:bodyPr/>
          <a:lstStyle/>
          <a:p>
            <a:fld id="{78182F67-B79A-4E27-A4A8-D47E3825C19E}" type="slidenum">
              <a:rPr lang="en-US" smtClean="0"/>
              <a:pPr/>
              <a:t>8</a:t>
            </a:fld>
            <a:endParaRPr lang="en-US" dirty="0"/>
          </a:p>
        </p:txBody>
      </p:sp>
    </p:spTree>
    <p:extLst>
      <p:ext uri="{BB962C8B-B14F-4D97-AF65-F5344CB8AC3E}">
        <p14:creationId xmlns:p14="http://schemas.microsoft.com/office/powerpoint/2010/main" val="222741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6117C6D-1E0D-4177-A413-6CA350C488DA}" type="slidenum">
              <a:rPr lang="en-CA" smtClean="0"/>
              <a:t>10</a:t>
            </a:fld>
            <a:endParaRPr lang="en-CA" dirty="0"/>
          </a:p>
        </p:txBody>
      </p:sp>
    </p:spTree>
    <p:extLst>
      <p:ext uri="{BB962C8B-B14F-4D97-AF65-F5344CB8AC3E}">
        <p14:creationId xmlns:p14="http://schemas.microsoft.com/office/powerpoint/2010/main" val="3587355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39713" y="2449476"/>
            <a:ext cx="10363200" cy="878650"/>
          </a:xfrm>
          <a:prstGeom prst="rect">
            <a:avLst/>
          </a:prstGeom>
        </p:spPr>
        <p:txBody>
          <a:bodyPr/>
          <a:lstStyle>
            <a:lvl1pPr algn="l">
              <a:defRPr sz="5400" b="1" baseline="0">
                <a:solidFill>
                  <a:schemeClr val="tx2"/>
                </a:solidFill>
                <a:latin typeface="Helvetica"/>
                <a:cs typeface="Helvetica"/>
              </a:defRPr>
            </a:lvl1pPr>
          </a:lstStyle>
          <a:p>
            <a:r>
              <a:rPr lang="en-US" dirty="0"/>
              <a:t>Main Title Here</a:t>
            </a:r>
          </a:p>
        </p:txBody>
      </p:sp>
      <p:sp>
        <p:nvSpPr>
          <p:cNvPr id="3" name="Subtitle 2"/>
          <p:cNvSpPr>
            <a:spLocks noGrp="1"/>
          </p:cNvSpPr>
          <p:nvPr>
            <p:ph type="subTitle" idx="1" hasCustomPrompt="1"/>
          </p:nvPr>
        </p:nvSpPr>
        <p:spPr>
          <a:xfrm>
            <a:off x="1595244" y="3290590"/>
            <a:ext cx="5511633" cy="427745"/>
          </a:xfrm>
          <a:prstGeom prst="rect">
            <a:avLst/>
          </a:prstGeom>
        </p:spPr>
        <p:txBody>
          <a:bodyPr/>
          <a:lstStyle>
            <a:lvl1pPr marL="0" indent="0" algn="l">
              <a:buNone/>
              <a:defRPr sz="2400">
                <a:solidFill>
                  <a:schemeClr val="accent5"/>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Here</a:t>
            </a:r>
          </a:p>
        </p:txBody>
      </p:sp>
      <p:pic>
        <p:nvPicPr>
          <p:cNvPr id="9" name="Picture 8" descr="2014 PPT Title_Oct 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92059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lgn="l">
              <a:defRPr sz="4000" b="1">
                <a:solidFill>
                  <a:schemeClr val="tx2"/>
                </a:solidFill>
                <a:latin typeface="Helvetica"/>
                <a:cs typeface="Helvetica"/>
              </a:defRPr>
            </a:lvl1pPr>
          </a:lstStyle>
          <a:p>
            <a:r>
              <a:rPr lang="en-US" dirty="0"/>
              <a:t>Click to edit Master title style</a:t>
            </a:r>
          </a:p>
        </p:txBody>
      </p:sp>
      <p:sp>
        <p:nvSpPr>
          <p:cNvPr id="3" name="Content Placeholder 2"/>
          <p:cNvSpPr>
            <a:spLocks noGrp="1"/>
          </p:cNvSpPr>
          <p:nvPr>
            <p:ph idx="1"/>
          </p:nvPr>
        </p:nvSpPr>
        <p:spPr>
          <a:xfrm>
            <a:off x="609600" y="1600201"/>
            <a:ext cx="10972800" cy="4211505"/>
          </a:xfrm>
          <a:prstGeom prst="rect">
            <a:avLst/>
          </a:prstGeom>
        </p:spPr>
        <p:txBody>
          <a:bodyPr/>
          <a:lstStyle>
            <a:lvl1pPr algn="l">
              <a:defRPr>
                <a:latin typeface="Helvetica"/>
                <a:cs typeface="Helvetica"/>
              </a:defRPr>
            </a:lvl1pPr>
            <a:lvl2pPr algn="l">
              <a:defRPr>
                <a:latin typeface="Helvetica"/>
                <a:cs typeface="Helvetica"/>
              </a:defRPr>
            </a:lvl2pPr>
            <a:lvl3pPr algn="l">
              <a:defRPr>
                <a:latin typeface="Helvetica"/>
                <a:cs typeface="Helvetica"/>
              </a:defRPr>
            </a:lvl3pPr>
            <a:lvl4pPr algn="l">
              <a:defRPr>
                <a:latin typeface="Helvetica"/>
                <a:cs typeface="Helvetica"/>
              </a:defRPr>
            </a:lvl4pPr>
            <a:lvl5pPr algn="l">
              <a:defRPr>
                <a:latin typeface="Helvetica"/>
                <a:cs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5442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lgn="l">
              <a:defRPr sz="4000" b="1">
                <a:solidFill>
                  <a:schemeClr val="tx2"/>
                </a:solidFill>
                <a:latin typeface="Helvetica"/>
                <a:cs typeface="Helvetica"/>
              </a:defRPr>
            </a:lvl1pPr>
          </a:lstStyle>
          <a:p>
            <a:r>
              <a:rPr lang="en-US" dirty="0"/>
              <a:t>Click to edit Master title style</a:t>
            </a:r>
          </a:p>
        </p:txBody>
      </p:sp>
      <p:sp>
        <p:nvSpPr>
          <p:cNvPr id="3" name="Content Placeholder 2"/>
          <p:cNvSpPr>
            <a:spLocks noGrp="1"/>
          </p:cNvSpPr>
          <p:nvPr>
            <p:ph sz="half" idx="1"/>
          </p:nvPr>
        </p:nvSpPr>
        <p:spPr>
          <a:xfrm>
            <a:off x="609600" y="1600201"/>
            <a:ext cx="5384800" cy="4198994"/>
          </a:xfrm>
          <a:prstGeom prst="rect">
            <a:avLst/>
          </a:prstGeom>
        </p:spPr>
        <p:txBody>
          <a:bodyPr/>
          <a:lstStyle>
            <a:lvl1pPr>
              <a:defRPr sz="2800">
                <a:latin typeface="Helvetica"/>
                <a:cs typeface="Helvetica"/>
              </a:defRPr>
            </a:lvl1pPr>
            <a:lvl2pPr>
              <a:defRPr sz="2400">
                <a:latin typeface="Helvetica"/>
                <a:cs typeface="Helvetica"/>
              </a:defRPr>
            </a:lvl2pPr>
            <a:lvl3pPr>
              <a:defRPr sz="2000">
                <a:latin typeface="Helvetica"/>
                <a:cs typeface="Helvetica"/>
              </a:defRPr>
            </a:lvl3pPr>
            <a:lvl4pPr>
              <a:defRPr sz="1800">
                <a:latin typeface="Helvetica"/>
                <a:cs typeface="Helvetica"/>
              </a:defRPr>
            </a:lvl4pPr>
            <a:lvl5pPr>
              <a:defRPr sz="1800">
                <a:latin typeface="Helvetica"/>
                <a:cs typeface="Helvetic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198994"/>
          </a:xfrm>
          <a:prstGeom prst="rect">
            <a:avLst/>
          </a:prstGeom>
        </p:spPr>
        <p:txBody>
          <a:bodyPr/>
          <a:lstStyle>
            <a:lvl1pPr>
              <a:defRPr sz="2800">
                <a:latin typeface="Helvetica"/>
                <a:cs typeface="Helvetica"/>
              </a:defRPr>
            </a:lvl1pPr>
            <a:lvl2pPr>
              <a:defRPr sz="2400">
                <a:latin typeface="Helvetica"/>
                <a:cs typeface="Helvetica"/>
              </a:defRPr>
            </a:lvl2pPr>
            <a:lvl3pPr>
              <a:defRPr sz="2000">
                <a:latin typeface="Helvetica"/>
                <a:cs typeface="Helvetica"/>
              </a:defRPr>
            </a:lvl3pPr>
            <a:lvl4pPr>
              <a:defRPr sz="1800">
                <a:latin typeface="Helvetica"/>
                <a:cs typeface="Helvetica"/>
              </a:defRPr>
            </a:lvl4pPr>
            <a:lvl5pPr>
              <a:defRPr sz="1800">
                <a:latin typeface="Helvetica"/>
                <a:cs typeface="Helvetic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7755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dirty="0"/>
          </a:p>
        </p:txBody>
      </p:sp>
    </p:spTree>
    <p:extLst>
      <p:ext uri="{BB962C8B-B14F-4D97-AF65-F5344CB8AC3E}">
        <p14:creationId xmlns:p14="http://schemas.microsoft.com/office/powerpoint/2010/main" val="3148562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39713" y="2449476"/>
            <a:ext cx="10363200" cy="878650"/>
          </a:xfrm>
          <a:prstGeom prst="rect">
            <a:avLst/>
          </a:prstGeom>
        </p:spPr>
        <p:txBody>
          <a:bodyPr/>
          <a:lstStyle>
            <a:lvl1pPr algn="l">
              <a:defRPr sz="5400" b="1" baseline="0">
                <a:solidFill>
                  <a:schemeClr val="tx2"/>
                </a:solidFill>
                <a:latin typeface="Helvetica"/>
                <a:cs typeface="Helvetica"/>
              </a:defRPr>
            </a:lvl1pPr>
          </a:lstStyle>
          <a:p>
            <a:r>
              <a:rPr lang="en-US" dirty="0"/>
              <a:t>Main Title Here</a:t>
            </a:r>
          </a:p>
        </p:txBody>
      </p:sp>
      <p:sp>
        <p:nvSpPr>
          <p:cNvPr id="3" name="Subtitle 2"/>
          <p:cNvSpPr>
            <a:spLocks noGrp="1"/>
          </p:cNvSpPr>
          <p:nvPr>
            <p:ph type="subTitle" idx="1" hasCustomPrompt="1"/>
          </p:nvPr>
        </p:nvSpPr>
        <p:spPr>
          <a:xfrm>
            <a:off x="1595244" y="3290590"/>
            <a:ext cx="5511633" cy="427745"/>
          </a:xfrm>
          <a:prstGeom prst="rect">
            <a:avLst/>
          </a:prstGeom>
        </p:spPr>
        <p:txBody>
          <a:bodyPr/>
          <a:lstStyle>
            <a:lvl1pPr marL="0" indent="0" algn="l">
              <a:buNone/>
              <a:defRPr sz="2400">
                <a:solidFill>
                  <a:schemeClr val="accent5"/>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Here</a:t>
            </a:r>
          </a:p>
        </p:txBody>
      </p:sp>
      <p:pic>
        <p:nvPicPr>
          <p:cNvPr id="9" name="Picture 8" descr="2014 PPT Title_Oct 1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19124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lgn="l">
              <a:defRPr sz="4000" b="1">
                <a:solidFill>
                  <a:schemeClr val="tx2"/>
                </a:solidFill>
                <a:latin typeface="Helvetica"/>
                <a:cs typeface="Helvetica"/>
              </a:defRPr>
            </a:lvl1pPr>
          </a:lstStyle>
          <a:p>
            <a:r>
              <a:rPr lang="en-US" dirty="0"/>
              <a:t>Click to edit Master title style</a:t>
            </a:r>
          </a:p>
        </p:txBody>
      </p:sp>
      <p:sp>
        <p:nvSpPr>
          <p:cNvPr id="3" name="Content Placeholder 2"/>
          <p:cNvSpPr>
            <a:spLocks noGrp="1"/>
          </p:cNvSpPr>
          <p:nvPr>
            <p:ph idx="1"/>
          </p:nvPr>
        </p:nvSpPr>
        <p:spPr>
          <a:xfrm>
            <a:off x="609600" y="1600201"/>
            <a:ext cx="10972800" cy="4211505"/>
          </a:xfrm>
          <a:prstGeom prst="rect">
            <a:avLst/>
          </a:prstGeom>
        </p:spPr>
        <p:txBody>
          <a:bodyPr/>
          <a:lstStyle>
            <a:lvl1pPr algn="l">
              <a:defRPr>
                <a:latin typeface="Helvetica"/>
                <a:cs typeface="Helvetica"/>
              </a:defRPr>
            </a:lvl1pPr>
            <a:lvl2pPr algn="l">
              <a:defRPr>
                <a:latin typeface="Helvetica"/>
                <a:cs typeface="Helvetica"/>
              </a:defRPr>
            </a:lvl2pPr>
            <a:lvl3pPr algn="l">
              <a:defRPr>
                <a:latin typeface="Helvetica"/>
                <a:cs typeface="Helvetica"/>
              </a:defRPr>
            </a:lvl3pPr>
            <a:lvl4pPr algn="l">
              <a:defRPr>
                <a:latin typeface="Helvetica"/>
                <a:cs typeface="Helvetica"/>
              </a:defRPr>
            </a:lvl4pPr>
            <a:lvl5pPr algn="l">
              <a:defRPr>
                <a:latin typeface="Helvetica"/>
                <a:cs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1188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lgn="l">
              <a:defRPr sz="4000" b="1">
                <a:solidFill>
                  <a:schemeClr val="tx2"/>
                </a:solidFill>
                <a:latin typeface="Helvetica"/>
                <a:cs typeface="Helvetica"/>
              </a:defRPr>
            </a:lvl1pPr>
          </a:lstStyle>
          <a:p>
            <a:r>
              <a:rPr lang="en-US" dirty="0"/>
              <a:t>Click to edit Master title style</a:t>
            </a:r>
          </a:p>
        </p:txBody>
      </p:sp>
      <p:sp>
        <p:nvSpPr>
          <p:cNvPr id="3" name="Content Placeholder 2"/>
          <p:cNvSpPr>
            <a:spLocks noGrp="1"/>
          </p:cNvSpPr>
          <p:nvPr>
            <p:ph sz="half" idx="1"/>
          </p:nvPr>
        </p:nvSpPr>
        <p:spPr>
          <a:xfrm>
            <a:off x="609600" y="1600201"/>
            <a:ext cx="5384800" cy="4198994"/>
          </a:xfrm>
          <a:prstGeom prst="rect">
            <a:avLst/>
          </a:prstGeom>
        </p:spPr>
        <p:txBody>
          <a:bodyPr/>
          <a:lstStyle>
            <a:lvl1pPr>
              <a:defRPr sz="2800">
                <a:latin typeface="Helvetica"/>
                <a:cs typeface="Helvetica"/>
              </a:defRPr>
            </a:lvl1pPr>
            <a:lvl2pPr>
              <a:defRPr sz="2400">
                <a:latin typeface="Helvetica"/>
                <a:cs typeface="Helvetica"/>
              </a:defRPr>
            </a:lvl2pPr>
            <a:lvl3pPr>
              <a:defRPr sz="2000">
                <a:latin typeface="Helvetica"/>
                <a:cs typeface="Helvetica"/>
              </a:defRPr>
            </a:lvl3pPr>
            <a:lvl4pPr>
              <a:defRPr sz="1800">
                <a:latin typeface="Helvetica"/>
                <a:cs typeface="Helvetica"/>
              </a:defRPr>
            </a:lvl4pPr>
            <a:lvl5pPr>
              <a:defRPr sz="1800">
                <a:latin typeface="Helvetica"/>
                <a:cs typeface="Helvetic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198994"/>
          </a:xfrm>
          <a:prstGeom prst="rect">
            <a:avLst/>
          </a:prstGeom>
        </p:spPr>
        <p:txBody>
          <a:bodyPr/>
          <a:lstStyle>
            <a:lvl1pPr>
              <a:defRPr sz="2800">
                <a:latin typeface="Helvetica"/>
                <a:cs typeface="Helvetica"/>
              </a:defRPr>
            </a:lvl1pPr>
            <a:lvl2pPr>
              <a:defRPr sz="2400">
                <a:latin typeface="Helvetica"/>
                <a:cs typeface="Helvetica"/>
              </a:defRPr>
            </a:lvl2pPr>
            <a:lvl3pPr>
              <a:defRPr sz="2000">
                <a:latin typeface="Helvetica"/>
                <a:cs typeface="Helvetica"/>
              </a:defRPr>
            </a:lvl3pPr>
            <a:lvl4pPr>
              <a:defRPr sz="1800">
                <a:latin typeface="Helvetica"/>
                <a:cs typeface="Helvetica"/>
              </a:defRPr>
            </a:lvl4pPr>
            <a:lvl5pPr>
              <a:defRPr sz="1800">
                <a:latin typeface="Helvetica"/>
                <a:cs typeface="Helvetic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6850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87BF7E-4717-482B-976F-CB37E772DA4B}"/>
              </a:ext>
            </a:extLst>
          </p:cNvPr>
          <p:cNvSpPr/>
          <p:nvPr/>
        </p:nvSpPr>
        <p:spPr>
          <a:xfrm>
            <a:off x="0" y="8"/>
            <a:ext cx="12192000" cy="2889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CA" sz="1351" dirty="0"/>
          </a:p>
        </p:txBody>
      </p:sp>
    </p:spTree>
    <p:extLst>
      <p:ext uri="{BB962C8B-B14F-4D97-AF65-F5344CB8AC3E}">
        <p14:creationId xmlns:p14="http://schemas.microsoft.com/office/powerpoint/2010/main" val="20734572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2014 PPT Footer_Oct 14.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4935206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9"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2014 PPT Footer_Oct 14.jp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92034226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70"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coachingns.ca/" TargetMode="Externa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teamnovascotia.sidelinelearning.com/logi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braininjuryns.com/concuss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mentimeter.com/app/presentation/altx88d9zhtxz56bm55xd41t9nxgtt91/i6hnkvjkpupe/ed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s://www.mentimeter.com/app/presentation/altx88d9zhtxz56bm55xd41t9nxgtt91/y2ae63z4s9x6/edit"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4041" y="1717307"/>
            <a:ext cx="11317705" cy="2013285"/>
          </a:xfrm>
        </p:spPr>
        <p:txBody>
          <a:bodyPr rtlCol="0">
            <a:noAutofit/>
          </a:bodyPr>
          <a:lstStyle/>
          <a:p>
            <a:pPr algn="ctr">
              <a:defRPr/>
            </a:pPr>
            <a:r>
              <a:rPr lang="en-US" sz="4000" dirty="0">
                <a:latin typeface="+mj-lt"/>
              </a:rPr>
              <a:t>Safe Sport – Nova Scotia Landscape</a:t>
            </a:r>
            <a:br>
              <a:rPr lang="en-US" sz="4000" dirty="0">
                <a:latin typeface="+mj-lt"/>
              </a:rPr>
            </a:br>
            <a:r>
              <a:rPr lang="en-US" sz="2800" dirty="0">
                <a:latin typeface="+mj-lt"/>
              </a:rPr>
              <a:t>Mike Hudson – Sport and Recreation Lead, CCTH</a:t>
            </a:r>
            <a:br>
              <a:rPr lang="en-US" sz="2800" dirty="0">
                <a:latin typeface="+mj-lt"/>
              </a:rPr>
            </a:br>
            <a:r>
              <a:rPr lang="en-US" sz="1800" dirty="0">
                <a:solidFill>
                  <a:schemeClr val="tx1"/>
                </a:solidFill>
                <a:latin typeface="+mj-lt"/>
              </a:rPr>
              <a:t>902-222-9316      @mike.hudson@novascotia.ca   </a:t>
            </a:r>
            <a:r>
              <a:rPr lang="en-US" sz="1800" dirty="0">
                <a:solidFill>
                  <a:schemeClr val="tx1"/>
                </a:solidFill>
                <a:latin typeface="+mj-lt"/>
                <a:hlinkClick r:id="rId2">
                  <a:extLst>
                    <a:ext uri="{A12FA001-AC4F-418D-AE19-62706E023703}">
                      <ahyp:hlinkClr xmlns:ahyp="http://schemas.microsoft.com/office/drawing/2018/hyperlinkcolor" val="tx"/>
                    </a:ext>
                  </a:extLst>
                </a:hlinkClick>
              </a:rPr>
              <a:t>www.coachingNS.ca</a:t>
            </a:r>
            <a:r>
              <a:rPr lang="en-US" sz="1800" dirty="0">
                <a:solidFill>
                  <a:schemeClr val="tx1"/>
                </a:solidFill>
                <a:latin typeface="+mj-lt"/>
              </a:rPr>
              <a:t> </a:t>
            </a:r>
            <a:br>
              <a:rPr lang="en-US" sz="2800" dirty="0">
                <a:latin typeface="+mj-lt"/>
              </a:rPr>
            </a:br>
            <a:br>
              <a:rPr lang="en-US" sz="2800" dirty="0">
                <a:latin typeface="+mj-lt"/>
              </a:rPr>
            </a:br>
            <a:endParaRPr lang="en-US" sz="2800" dirty="0">
              <a:latin typeface="+mj-lt"/>
            </a:endParaRPr>
          </a:p>
        </p:txBody>
      </p:sp>
      <p:pic>
        <p:nvPicPr>
          <p:cNvPr id="3" name="Picture 2">
            <a:extLst>
              <a:ext uri="{FF2B5EF4-FFF2-40B4-BE49-F238E27FC236}">
                <a16:creationId xmlns:a16="http://schemas.microsoft.com/office/drawing/2014/main" id="{8A56E48B-040C-4FE8-64E7-1690E13492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5540" y="3177836"/>
            <a:ext cx="2459899" cy="1290349"/>
          </a:xfrm>
          <a:prstGeom prst="rect">
            <a:avLst/>
          </a:prstGeom>
        </p:spPr>
      </p:pic>
      <p:pic>
        <p:nvPicPr>
          <p:cNvPr id="4" name="Picture 3">
            <a:extLst>
              <a:ext uri="{FF2B5EF4-FFF2-40B4-BE49-F238E27FC236}">
                <a16:creationId xmlns:a16="http://schemas.microsoft.com/office/drawing/2014/main" id="{8DD501B0-D3FB-2637-AE3D-E50A07CF9A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6362" y="3582962"/>
            <a:ext cx="3175737" cy="885223"/>
          </a:xfrm>
          <a:prstGeom prst="rect">
            <a:avLst/>
          </a:prstGeom>
        </p:spPr>
      </p:pic>
      <p:pic>
        <p:nvPicPr>
          <p:cNvPr id="1028" name="Picture 4" descr="Organization / Program Search">
            <a:extLst>
              <a:ext uri="{FF2B5EF4-FFF2-40B4-BE49-F238E27FC236}">
                <a16:creationId xmlns:a16="http://schemas.microsoft.com/office/drawing/2014/main" id="{365B2865-2B99-3235-DCEB-1DD94249AC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8652" y="3362451"/>
            <a:ext cx="2257424" cy="1376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202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81200" y="274638"/>
            <a:ext cx="7200074" cy="1143000"/>
          </a:xfrm>
        </p:spPr>
        <p:txBody>
          <a:bodyPr>
            <a:normAutofit/>
          </a:bodyPr>
          <a:lstStyle/>
          <a:p>
            <a:r>
              <a:rPr lang="en-US" b="1" dirty="0"/>
              <a:t>MALTREATMENT	</a:t>
            </a:r>
          </a:p>
        </p:txBody>
      </p:sp>
      <p:sp>
        <p:nvSpPr>
          <p:cNvPr id="6" name="Content Placeholder 2"/>
          <p:cNvSpPr>
            <a:spLocks noGrp="1"/>
          </p:cNvSpPr>
          <p:nvPr>
            <p:ph sz="half" idx="1"/>
          </p:nvPr>
        </p:nvSpPr>
        <p:spPr>
          <a:xfrm>
            <a:off x="1981200" y="1417639"/>
            <a:ext cx="6799006" cy="4344065"/>
          </a:xfrm>
        </p:spPr>
        <p:txBody>
          <a:bodyPr>
            <a:normAutofit/>
          </a:bodyPr>
          <a:lstStyle/>
          <a:p>
            <a:r>
              <a:rPr lang="en-US" sz="2000" dirty="0"/>
              <a:t>Maltreatment – a volitional act and/or omission … that results in harm or has the potential for physical or psychological harm.</a:t>
            </a:r>
          </a:p>
          <a:p>
            <a:r>
              <a:rPr lang="en-US" sz="2000" u="sng" dirty="0"/>
              <a:t>Types of Maltreatment (include):</a:t>
            </a:r>
          </a:p>
          <a:p>
            <a:endParaRPr lang="en-US" sz="2000" u="sng" dirty="0"/>
          </a:p>
          <a:p>
            <a:pPr lvl="1"/>
            <a:r>
              <a:rPr lang="en-US" sz="2000" b="1" i="1" dirty="0">
                <a:latin typeface="+mn-lt"/>
              </a:rPr>
              <a:t>Physical Maltreatment</a:t>
            </a:r>
            <a:endParaRPr lang="en-US" sz="2000" i="1" dirty="0">
              <a:latin typeface="+mn-lt"/>
            </a:endParaRPr>
          </a:p>
          <a:p>
            <a:pPr lvl="1"/>
            <a:r>
              <a:rPr lang="en-US" sz="2000" b="1" i="1" dirty="0">
                <a:latin typeface="+mn-lt"/>
              </a:rPr>
              <a:t>Neglect </a:t>
            </a:r>
          </a:p>
          <a:p>
            <a:pPr lvl="1"/>
            <a:r>
              <a:rPr lang="en-US" sz="2000" b="1" i="1" dirty="0">
                <a:latin typeface="+mn-lt"/>
              </a:rPr>
              <a:t>Psychological Maltreatment </a:t>
            </a:r>
          </a:p>
          <a:p>
            <a:pPr lvl="1"/>
            <a:r>
              <a:rPr lang="en-US" sz="2000" b="1" i="1" dirty="0">
                <a:latin typeface="+mn-lt"/>
              </a:rPr>
              <a:t>Sexual Maltreatment</a:t>
            </a:r>
            <a:endParaRPr lang="en-US" sz="2000" i="1" dirty="0">
              <a:latin typeface="+mn-lt"/>
            </a:endParaRPr>
          </a:p>
          <a:p>
            <a:pPr lvl="1"/>
            <a:r>
              <a:rPr lang="en-US" sz="2000" b="1" i="1" dirty="0">
                <a:latin typeface="+mn-lt"/>
              </a:rPr>
              <a:t>Grooming</a:t>
            </a:r>
            <a:endParaRPr lang="en-US" sz="2000" i="1" dirty="0">
              <a:latin typeface="+mn-lt"/>
            </a:endParaRPr>
          </a:p>
          <a:p>
            <a:pPr lvl="1"/>
            <a:r>
              <a:rPr lang="en-US" sz="2000" b="1" i="1" dirty="0">
                <a:latin typeface="+mn-lt"/>
              </a:rPr>
              <a:t>Discrimination </a:t>
            </a:r>
            <a:endParaRPr lang="en-US" sz="2000" dirty="0">
              <a:latin typeface="+mn-lt"/>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2118362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E67D0-9D5F-40C3-AB00-D731643B648A}"/>
              </a:ext>
            </a:extLst>
          </p:cNvPr>
          <p:cNvSpPr>
            <a:spLocks noGrp="1"/>
          </p:cNvSpPr>
          <p:nvPr>
            <p:ph type="title"/>
          </p:nvPr>
        </p:nvSpPr>
        <p:spPr>
          <a:xfrm>
            <a:off x="498835" y="89765"/>
            <a:ext cx="11194329" cy="1007600"/>
          </a:xfrm>
        </p:spPr>
        <p:txBody>
          <a:bodyPr/>
          <a:lstStyle/>
          <a:p>
            <a:r>
              <a:rPr lang="en-CA" dirty="0"/>
              <a:t>Independent “Third Party” Complaints Process</a:t>
            </a:r>
          </a:p>
        </p:txBody>
      </p:sp>
      <p:sp>
        <p:nvSpPr>
          <p:cNvPr id="3" name="Text Placeholder 2">
            <a:extLst>
              <a:ext uri="{FF2B5EF4-FFF2-40B4-BE49-F238E27FC236}">
                <a16:creationId xmlns:a16="http://schemas.microsoft.com/office/drawing/2014/main" id="{7CF38C1B-C9CA-4C5B-A818-78233F7A1A04}"/>
              </a:ext>
            </a:extLst>
          </p:cNvPr>
          <p:cNvSpPr>
            <a:spLocks noGrp="1"/>
          </p:cNvSpPr>
          <p:nvPr>
            <p:ph type="body" idx="1"/>
          </p:nvPr>
        </p:nvSpPr>
        <p:spPr>
          <a:xfrm>
            <a:off x="348087" y="1097365"/>
            <a:ext cx="11194331" cy="4239200"/>
          </a:xfrm>
        </p:spPr>
        <p:txBody>
          <a:bodyPr/>
          <a:lstStyle/>
          <a:p>
            <a:pPr marL="203195" indent="0">
              <a:buNone/>
            </a:pPr>
            <a:r>
              <a:rPr lang="en-CA" sz="1867" b="1" dirty="0"/>
              <a:t>The Landscape</a:t>
            </a:r>
          </a:p>
          <a:p>
            <a:r>
              <a:rPr lang="en-CA" sz="1867" dirty="0"/>
              <a:t>There was no </a:t>
            </a:r>
            <a:r>
              <a:rPr lang="en-CA" sz="1867" i="1" dirty="0"/>
              <a:t>independent</a:t>
            </a:r>
            <a:r>
              <a:rPr lang="en-CA" sz="1867" dirty="0"/>
              <a:t> “third party” mechanism for dealing with maltreatment complaints in the sport system in NS</a:t>
            </a:r>
          </a:p>
          <a:p>
            <a:pPr marL="203195" indent="0">
              <a:buNone/>
            </a:pPr>
            <a:endParaRPr lang="en-CA" sz="2133" i="1" dirty="0"/>
          </a:p>
          <a:p>
            <a:pPr marL="203195" indent="0">
              <a:buNone/>
            </a:pPr>
            <a:r>
              <a:rPr lang="en-CA" sz="1867" b="1" dirty="0"/>
              <a:t>Developments</a:t>
            </a:r>
          </a:p>
          <a:p>
            <a:r>
              <a:rPr lang="en-CA" sz="1867" dirty="0">
                <a:latin typeface="+mj-lt"/>
              </a:rPr>
              <a:t>NSO</a:t>
            </a:r>
          </a:p>
          <a:p>
            <a:r>
              <a:rPr lang="en-CA" sz="1867" dirty="0">
                <a:latin typeface="+mj-lt"/>
              </a:rPr>
              <a:t>P/T Governments committed to having a third -arty mechanism for maltreatment in sport by the end 2023.</a:t>
            </a:r>
          </a:p>
          <a:p>
            <a:r>
              <a:rPr lang="en-CA" sz="1867" dirty="0">
                <a:latin typeface="+mj-lt"/>
              </a:rPr>
              <a:t>Sport NS has become the first provincial signatory with the Office of The Sport Integrity Commission (OSIC)</a:t>
            </a:r>
          </a:p>
          <a:p>
            <a:r>
              <a:rPr lang="en-CA" sz="1867" dirty="0">
                <a:latin typeface="+mj-lt"/>
              </a:rPr>
              <a:t>All complaints that are considered Maltreatment will be dealt with by a third-party mechanism.</a:t>
            </a:r>
          </a:p>
          <a:p>
            <a:r>
              <a:rPr lang="en-CA" sz="1867" dirty="0">
                <a:latin typeface="+mj-lt"/>
              </a:rPr>
              <a:t>The cost of dealing with the complaint will be paid for by Sport NS.</a:t>
            </a:r>
          </a:p>
          <a:p>
            <a:r>
              <a:rPr lang="en-CA" sz="1867" dirty="0">
                <a:latin typeface="+mj-lt"/>
              </a:rPr>
              <a:t>Complaints that fall outside the OSIC process will be dealt with by the PSO existing complaints and discipline policy.</a:t>
            </a:r>
          </a:p>
          <a:p>
            <a:endParaRPr lang="en-CA" sz="1867" dirty="0"/>
          </a:p>
          <a:p>
            <a:endParaRPr lang="en-CA" sz="1867" b="1" dirty="0"/>
          </a:p>
          <a:p>
            <a:pPr marL="203195" indent="0">
              <a:buNone/>
            </a:pPr>
            <a:endParaRPr lang="en-CA" dirty="0"/>
          </a:p>
          <a:p>
            <a:endParaRPr lang="en-CA" dirty="0"/>
          </a:p>
        </p:txBody>
      </p:sp>
    </p:spTree>
    <p:extLst>
      <p:ext uri="{BB962C8B-B14F-4D97-AF65-F5344CB8AC3E}">
        <p14:creationId xmlns:p14="http://schemas.microsoft.com/office/powerpoint/2010/main" val="1526869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D32B1-0624-F126-8D05-57547D2F80A7}"/>
              </a:ext>
            </a:extLst>
          </p:cNvPr>
          <p:cNvSpPr>
            <a:spLocks noGrp="1"/>
          </p:cNvSpPr>
          <p:nvPr>
            <p:ph type="title"/>
          </p:nvPr>
        </p:nvSpPr>
        <p:spPr/>
        <p:txBody>
          <a:bodyPr/>
          <a:lstStyle/>
          <a:p>
            <a:pPr algn="ctr"/>
            <a:r>
              <a:rPr lang="en-CA" dirty="0"/>
              <a:t>Complaints in the Sport System – Our Vision</a:t>
            </a:r>
          </a:p>
        </p:txBody>
      </p:sp>
      <p:graphicFrame>
        <p:nvGraphicFramePr>
          <p:cNvPr id="5" name="Content Placeholder 4">
            <a:extLst>
              <a:ext uri="{FF2B5EF4-FFF2-40B4-BE49-F238E27FC236}">
                <a16:creationId xmlns:a16="http://schemas.microsoft.com/office/drawing/2014/main" id="{982A01F5-5122-D9AC-DA9C-E0FE3918A06B}"/>
              </a:ext>
            </a:extLst>
          </p:cNvPr>
          <p:cNvGraphicFramePr>
            <a:graphicFrameLocks noGrp="1"/>
          </p:cNvGraphicFramePr>
          <p:nvPr>
            <p:ph idx="1"/>
          </p:nvPr>
        </p:nvGraphicFramePr>
        <p:xfrm>
          <a:off x="609600" y="1600200"/>
          <a:ext cx="10972800" cy="4211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7275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770C0-7CEE-4946-8A87-F715DC590112}"/>
              </a:ext>
            </a:extLst>
          </p:cNvPr>
          <p:cNvSpPr>
            <a:spLocks noGrp="1"/>
          </p:cNvSpPr>
          <p:nvPr>
            <p:ph type="title"/>
          </p:nvPr>
        </p:nvSpPr>
        <p:spPr>
          <a:xfrm>
            <a:off x="420074" y="262200"/>
            <a:ext cx="11096997" cy="1007600"/>
          </a:xfrm>
        </p:spPr>
        <p:txBody>
          <a:bodyPr/>
          <a:lstStyle/>
          <a:p>
            <a:r>
              <a:rPr lang="en-CA" dirty="0"/>
              <a:t>Background Screening and Education Requirements</a:t>
            </a:r>
          </a:p>
        </p:txBody>
      </p:sp>
      <p:sp>
        <p:nvSpPr>
          <p:cNvPr id="4" name="Text Placeholder 3">
            <a:extLst>
              <a:ext uri="{FF2B5EF4-FFF2-40B4-BE49-F238E27FC236}">
                <a16:creationId xmlns:a16="http://schemas.microsoft.com/office/drawing/2014/main" id="{24AFAC21-C34F-4AFD-983C-C020D733A8F8}"/>
              </a:ext>
            </a:extLst>
          </p:cNvPr>
          <p:cNvSpPr>
            <a:spLocks noGrp="1"/>
          </p:cNvSpPr>
          <p:nvPr>
            <p:ph type="body" idx="1"/>
          </p:nvPr>
        </p:nvSpPr>
        <p:spPr>
          <a:xfrm>
            <a:off x="420073" y="1597619"/>
            <a:ext cx="11096999" cy="4239200"/>
          </a:xfrm>
        </p:spPr>
        <p:txBody>
          <a:bodyPr/>
          <a:lstStyle/>
          <a:p>
            <a:pPr marL="203195" indent="0">
              <a:buNone/>
            </a:pPr>
            <a:r>
              <a:rPr lang="en-CA" sz="1867" b="1" dirty="0"/>
              <a:t>The Landscape</a:t>
            </a:r>
          </a:p>
          <a:p>
            <a:r>
              <a:rPr lang="en-CA" sz="1867" dirty="0"/>
              <a:t>Background screening and education requirements for sport and recreation leaders are inconsistent and somewhat misunderstood by the sector. Very few organizations have the ability to track effectively screening and education requirements of their sport leaders. </a:t>
            </a:r>
          </a:p>
          <a:p>
            <a:endParaRPr lang="en-CA" sz="2400" i="1" dirty="0"/>
          </a:p>
          <a:p>
            <a:pPr marL="203195" indent="0">
              <a:buNone/>
            </a:pPr>
            <a:r>
              <a:rPr lang="en-CA" sz="1867" b="1" dirty="0"/>
              <a:t>What’s Coming</a:t>
            </a:r>
          </a:p>
          <a:p>
            <a:r>
              <a:rPr lang="en-CA" sz="1867" i="1" dirty="0"/>
              <a:t>All coaches, managers, officials and board members – mandatory screening – EPIC – every three years</a:t>
            </a:r>
          </a:p>
          <a:p>
            <a:pPr lvl="0"/>
            <a:r>
              <a:rPr lang="en-CA" sz="1867" i="1" dirty="0"/>
              <a:t>Assist PSOs with safe sport management/tracking/compliance – Sideline Learning</a:t>
            </a:r>
            <a:endParaRPr lang="en-CA" sz="1867" dirty="0"/>
          </a:p>
          <a:p>
            <a:pPr lvl="0"/>
            <a:r>
              <a:rPr lang="en-CA" sz="1867" i="1" dirty="0"/>
              <a:t>Exploring the cost of subsidizing the EPIC check</a:t>
            </a:r>
          </a:p>
          <a:p>
            <a:pPr marL="203195" indent="0">
              <a:buNone/>
            </a:pPr>
            <a:endParaRPr lang="en-CA" sz="1867" dirty="0"/>
          </a:p>
          <a:p>
            <a:pPr marL="203195" indent="0">
              <a:buNone/>
            </a:pPr>
            <a:endParaRPr lang="en-CA" dirty="0"/>
          </a:p>
        </p:txBody>
      </p:sp>
    </p:spTree>
    <p:extLst>
      <p:ext uri="{BB962C8B-B14F-4D97-AF65-F5344CB8AC3E}">
        <p14:creationId xmlns:p14="http://schemas.microsoft.com/office/powerpoint/2010/main" val="2444916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D08690-BBBF-A934-4E65-5747474740B6}"/>
              </a:ext>
            </a:extLst>
          </p:cNvPr>
          <p:cNvSpPr>
            <a:spLocks noGrp="1"/>
          </p:cNvSpPr>
          <p:nvPr>
            <p:ph type="title"/>
          </p:nvPr>
        </p:nvSpPr>
        <p:spPr/>
        <p:txBody>
          <a:bodyPr/>
          <a:lstStyle/>
          <a:p>
            <a:r>
              <a:rPr lang="en-CA" dirty="0"/>
              <a:t>Sideline Learning</a:t>
            </a:r>
          </a:p>
        </p:txBody>
      </p:sp>
      <p:pic>
        <p:nvPicPr>
          <p:cNvPr id="1028" name="Picture 4" descr="Sideline Learning | Compliance Tracking Platform">
            <a:hlinkClick r:id="rId2"/>
            <a:extLst>
              <a:ext uri="{FF2B5EF4-FFF2-40B4-BE49-F238E27FC236}">
                <a16:creationId xmlns:a16="http://schemas.microsoft.com/office/drawing/2014/main" id="{57733B7E-3509-C309-2633-13F2B9DFCBE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90181" y="1600200"/>
            <a:ext cx="3625057" cy="3625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639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7B942-10ED-4624-A100-D271F13D2AD3}"/>
              </a:ext>
            </a:extLst>
          </p:cNvPr>
          <p:cNvSpPr>
            <a:spLocks noGrp="1"/>
          </p:cNvSpPr>
          <p:nvPr>
            <p:ph type="title"/>
          </p:nvPr>
        </p:nvSpPr>
        <p:spPr>
          <a:xfrm>
            <a:off x="581427" y="471443"/>
            <a:ext cx="11029147" cy="1007600"/>
          </a:xfrm>
        </p:spPr>
        <p:txBody>
          <a:bodyPr/>
          <a:lstStyle/>
          <a:p>
            <a:r>
              <a:rPr lang="en-CA" dirty="0"/>
              <a:t>Education and Training</a:t>
            </a:r>
          </a:p>
        </p:txBody>
      </p:sp>
      <p:sp>
        <p:nvSpPr>
          <p:cNvPr id="3" name="Text Placeholder 2">
            <a:extLst>
              <a:ext uri="{FF2B5EF4-FFF2-40B4-BE49-F238E27FC236}">
                <a16:creationId xmlns:a16="http://schemas.microsoft.com/office/drawing/2014/main" id="{0BB3248D-65C7-46AF-BF8E-2EACD7008C3C}"/>
              </a:ext>
            </a:extLst>
          </p:cNvPr>
          <p:cNvSpPr>
            <a:spLocks noGrp="1"/>
          </p:cNvSpPr>
          <p:nvPr>
            <p:ph type="body" idx="1"/>
          </p:nvPr>
        </p:nvSpPr>
        <p:spPr>
          <a:xfrm>
            <a:off x="699134" y="1479043"/>
            <a:ext cx="11029148" cy="4239200"/>
          </a:xfrm>
        </p:spPr>
        <p:txBody>
          <a:bodyPr/>
          <a:lstStyle/>
          <a:p>
            <a:pPr marL="203195" indent="0">
              <a:buNone/>
            </a:pPr>
            <a:r>
              <a:rPr lang="en-CA" sz="1867" b="1" dirty="0"/>
              <a:t>The Landscape </a:t>
            </a:r>
          </a:p>
          <a:p>
            <a:r>
              <a:rPr lang="en-CA" sz="1867" dirty="0"/>
              <a:t>Comprehensive and clear safe sport education exists, however, the programs tend to focus on different aspects of safe sport</a:t>
            </a:r>
          </a:p>
          <a:p>
            <a:r>
              <a:rPr lang="en-CA" sz="1867" dirty="0"/>
              <a:t>There are different motivations for requiring safe sport education (e.g., NCCP compliance, funding, NSO requirements, liability)</a:t>
            </a:r>
          </a:p>
          <a:p>
            <a:r>
              <a:rPr lang="en-CA" sz="1867" dirty="0"/>
              <a:t>Education has been traditionally primarily targeted towards coaches</a:t>
            </a:r>
          </a:p>
          <a:p>
            <a:pPr marL="203195" indent="0">
              <a:buNone/>
            </a:pPr>
            <a:endParaRPr lang="en-CA" sz="1867" i="1" dirty="0"/>
          </a:p>
          <a:p>
            <a:pPr marL="203195" indent="0">
              <a:buNone/>
            </a:pPr>
            <a:r>
              <a:rPr lang="en-CA" sz="1867" b="1" i="1" dirty="0"/>
              <a:t>What’s coming</a:t>
            </a:r>
            <a:endParaRPr lang="en-CA" sz="1867" b="1" dirty="0"/>
          </a:p>
          <a:p>
            <a:pPr lvl="0"/>
            <a:r>
              <a:rPr lang="en-CA" sz="1867" i="1" dirty="0"/>
              <a:t>Mandate minimum standards of </a:t>
            </a:r>
            <a:r>
              <a:rPr lang="en-CA" sz="1867" i="1" u="sng" dirty="0"/>
              <a:t>consistent</a:t>
            </a:r>
            <a:r>
              <a:rPr lang="en-CA" sz="1867" i="1" dirty="0"/>
              <a:t> safe sport education based on role (including education offered to parents, athletes, officials, board members etc.) . </a:t>
            </a:r>
          </a:p>
          <a:p>
            <a:pPr lvl="0"/>
            <a:r>
              <a:rPr lang="en-CA" sz="1867" i="1" dirty="0"/>
              <a:t>NCCP compliance </a:t>
            </a:r>
          </a:p>
          <a:p>
            <a:pPr lvl="0"/>
            <a:r>
              <a:rPr lang="en-CA" sz="1867" i="1" dirty="0"/>
              <a:t>Use CAC’s 90 minute, free, safe sport education module as a minimum requirement for all coaches, managers, officials, board members.</a:t>
            </a:r>
          </a:p>
          <a:p>
            <a:pPr lvl="0"/>
            <a:r>
              <a:rPr lang="en-CA" sz="1867" i="1" dirty="0"/>
              <a:t>Adopted as part of Sport NS Safe Sport Policy Suite</a:t>
            </a:r>
          </a:p>
          <a:p>
            <a:endParaRPr lang="en-CA" dirty="0"/>
          </a:p>
        </p:txBody>
      </p:sp>
    </p:spTree>
    <p:extLst>
      <p:ext uri="{BB962C8B-B14F-4D97-AF65-F5344CB8AC3E}">
        <p14:creationId xmlns:p14="http://schemas.microsoft.com/office/powerpoint/2010/main" val="722635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DCF7A4-E982-2558-41F4-85B35A2E6BDD}"/>
              </a:ext>
            </a:extLst>
          </p:cNvPr>
          <p:cNvSpPr>
            <a:spLocks noGrp="1"/>
          </p:cNvSpPr>
          <p:nvPr>
            <p:ph type="title"/>
          </p:nvPr>
        </p:nvSpPr>
        <p:spPr/>
        <p:txBody>
          <a:bodyPr/>
          <a:lstStyle/>
          <a:p>
            <a:r>
              <a:rPr lang="en-CA" dirty="0"/>
              <a:t>Policy and Practice</a:t>
            </a:r>
          </a:p>
        </p:txBody>
      </p:sp>
      <p:sp>
        <p:nvSpPr>
          <p:cNvPr id="5" name="Content Placeholder 4">
            <a:extLst>
              <a:ext uri="{FF2B5EF4-FFF2-40B4-BE49-F238E27FC236}">
                <a16:creationId xmlns:a16="http://schemas.microsoft.com/office/drawing/2014/main" id="{54881139-FA3C-C468-FF1C-35B0EDA54F46}"/>
              </a:ext>
            </a:extLst>
          </p:cNvPr>
          <p:cNvSpPr>
            <a:spLocks noGrp="1"/>
          </p:cNvSpPr>
          <p:nvPr>
            <p:ph idx="1"/>
          </p:nvPr>
        </p:nvSpPr>
        <p:spPr/>
        <p:txBody>
          <a:bodyPr/>
          <a:lstStyle/>
          <a:p>
            <a:pPr marL="203195" indent="0">
              <a:buNone/>
            </a:pPr>
            <a:r>
              <a:rPr lang="en-CA" sz="2000" b="1" dirty="0"/>
              <a:t>The Landscape </a:t>
            </a:r>
          </a:p>
          <a:p>
            <a:pPr marL="546095"/>
            <a:r>
              <a:rPr lang="en-CA" sz="2000" dirty="0"/>
              <a:t>Organizations safe sport policies are inconsistent. Some are NSO documents that have been adopted. Some have policies that include dispute resolution process. In other cases there is no process outlined that could be implemented to deal with PSO disputes.</a:t>
            </a:r>
          </a:p>
          <a:p>
            <a:pPr marL="546095"/>
            <a:endParaRPr lang="en-CA" sz="2000" i="1" dirty="0"/>
          </a:p>
          <a:p>
            <a:pPr marL="203195" indent="0">
              <a:buNone/>
            </a:pPr>
            <a:r>
              <a:rPr lang="en-CA" sz="2000" b="1" i="1" dirty="0"/>
              <a:t>What’s coming</a:t>
            </a:r>
          </a:p>
          <a:p>
            <a:pPr marL="546095"/>
            <a:r>
              <a:rPr lang="en-CA" sz="2000" dirty="0"/>
              <a:t>Safe Sport Policy Suite including a stand alone UCCMS.</a:t>
            </a:r>
          </a:p>
          <a:p>
            <a:pPr marL="546095"/>
            <a:r>
              <a:rPr lang="en-CA" sz="2000" dirty="0"/>
              <a:t>Implementation of the policy suite will be required to be part of the third-party OSIC process.</a:t>
            </a:r>
          </a:p>
          <a:p>
            <a:pPr marL="546095"/>
            <a:endParaRPr lang="en-CA" sz="2000" dirty="0"/>
          </a:p>
          <a:p>
            <a:pPr marL="0" indent="0">
              <a:buNone/>
            </a:pPr>
            <a:endParaRPr lang="en-CA" dirty="0"/>
          </a:p>
        </p:txBody>
      </p:sp>
    </p:spTree>
    <p:extLst>
      <p:ext uri="{BB962C8B-B14F-4D97-AF65-F5344CB8AC3E}">
        <p14:creationId xmlns:p14="http://schemas.microsoft.com/office/powerpoint/2010/main" val="389750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99F51-0674-70D1-24EF-F9A587E909E9}"/>
              </a:ext>
            </a:extLst>
          </p:cNvPr>
          <p:cNvSpPr>
            <a:spLocks noGrp="1"/>
          </p:cNvSpPr>
          <p:nvPr>
            <p:ph type="title"/>
          </p:nvPr>
        </p:nvSpPr>
        <p:spPr/>
        <p:txBody>
          <a:bodyPr/>
          <a:lstStyle/>
          <a:p>
            <a:r>
              <a:rPr lang="en-CA" dirty="0"/>
              <a:t>Concussion Awareness</a:t>
            </a:r>
          </a:p>
        </p:txBody>
      </p:sp>
      <p:sp>
        <p:nvSpPr>
          <p:cNvPr id="3" name="Content Placeholder 2">
            <a:extLst>
              <a:ext uri="{FF2B5EF4-FFF2-40B4-BE49-F238E27FC236}">
                <a16:creationId xmlns:a16="http://schemas.microsoft.com/office/drawing/2014/main" id="{77515E38-A668-BCE5-8CE9-ABEDD1582676}"/>
              </a:ext>
            </a:extLst>
          </p:cNvPr>
          <p:cNvSpPr>
            <a:spLocks noGrp="1"/>
          </p:cNvSpPr>
          <p:nvPr>
            <p:ph idx="1"/>
          </p:nvPr>
        </p:nvSpPr>
        <p:spPr/>
        <p:txBody>
          <a:bodyPr/>
          <a:lstStyle/>
          <a:p>
            <a:r>
              <a:rPr lang="en-CA" sz="2800" dirty="0"/>
              <a:t>Levels of Concussion awareness in Nova Scotia where not high in the Sport and Recreation Sector.</a:t>
            </a:r>
          </a:p>
          <a:p>
            <a:r>
              <a:rPr lang="en-CA" sz="2800" dirty="0"/>
              <a:t>Partnered with the Brain Injury Association of NS to create an action plan to increase awareness with sport and recreation stakeholders,</a:t>
            </a:r>
          </a:p>
          <a:p>
            <a:r>
              <a:rPr lang="en-CA" sz="2800" dirty="0">
                <a:hlinkClick r:id="rId2"/>
              </a:rPr>
              <a:t>Web site created to share consistent protocol on concussion management.</a:t>
            </a:r>
            <a:endParaRPr lang="en-CA" sz="2800" dirty="0"/>
          </a:p>
          <a:p>
            <a:r>
              <a:rPr lang="en-CA" sz="2800" dirty="0"/>
              <a:t>Parent and athlete/participant e-module created to help inform Nova Scotians.</a:t>
            </a:r>
          </a:p>
        </p:txBody>
      </p:sp>
    </p:spTree>
    <p:extLst>
      <p:ext uri="{BB962C8B-B14F-4D97-AF65-F5344CB8AC3E}">
        <p14:creationId xmlns:p14="http://schemas.microsoft.com/office/powerpoint/2010/main" val="1513045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8D58B-C05D-D804-44FC-3AB6E36CBDF0}"/>
              </a:ext>
            </a:extLst>
          </p:cNvPr>
          <p:cNvSpPr>
            <a:spLocks noGrp="1"/>
          </p:cNvSpPr>
          <p:nvPr>
            <p:ph type="title"/>
          </p:nvPr>
        </p:nvSpPr>
        <p:spPr/>
        <p:txBody>
          <a:bodyPr/>
          <a:lstStyle/>
          <a:p>
            <a:r>
              <a:rPr lang="en-CA" dirty="0"/>
              <a:t>Other Safe Sport Work</a:t>
            </a:r>
          </a:p>
        </p:txBody>
      </p:sp>
      <p:sp>
        <p:nvSpPr>
          <p:cNvPr id="3" name="Content Placeholder 2">
            <a:extLst>
              <a:ext uri="{FF2B5EF4-FFF2-40B4-BE49-F238E27FC236}">
                <a16:creationId xmlns:a16="http://schemas.microsoft.com/office/drawing/2014/main" id="{B8D8A039-B499-F17E-8B59-7116249BC7B1}"/>
              </a:ext>
            </a:extLst>
          </p:cNvPr>
          <p:cNvSpPr>
            <a:spLocks noGrp="1"/>
          </p:cNvSpPr>
          <p:nvPr>
            <p:ph idx="1"/>
          </p:nvPr>
        </p:nvSpPr>
        <p:spPr/>
        <p:txBody>
          <a:bodyPr/>
          <a:lstStyle/>
          <a:p>
            <a:r>
              <a:rPr lang="en-CA" sz="2400" dirty="0"/>
              <a:t>Anti Racism week – Free E-learning module for parents and athletes and parents launched November 2022 </a:t>
            </a:r>
          </a:p>
          <a:p>
            <a:r>
              <a:rPr lang="en-CA" sz="2400" dirty="0"/>
              <a:t>Women and Girls – NS is developing an action plan in response to Women in Sport Report. Board make up.</a:t>
            </a:r>
          </a:p>
          <a:p>
            <a:r>
              <a:rPr lang="en-CA" sz="2400" dirty="0"/>
              <a:t>Restorative Justice - Continued work with restorative justice lab at Dal</a:t>
            </a:r>
          </a:p>
          <a:p>
            <a:r>
              <a:rPr lang="en-CA" sz="2400" dirty="0"/>
              <a:t>True Sport - Athlete Ambassador Program</a:t>
            </a:r>
          </a:p>
          <a:p>
            <a:pPr marL="0" indent="0">
              <a:buNone/>
            </a:pPr>
            <a:endParaRPr lang="en-CA" dirty="0"/>
          </a:p>
          <a:p>
            <a:endParaRPr lang="en-CA" dirty="0"/>
          </a:p>
          <a:p>
            <a:endParaRPr lang="en-CA" dirty="0"/>
          </a:p>
          <a:p>
            <a:endParaRPr lang="en-CA" dirty="0"/>
          </a:p>
        </p:txBody>
      </p:sp>
    </p:spTree>
    <p:extLst>
      <p:ext uri="{BB962C8B-B14F-4D97-AF65-F5344CB8AC3E}">
        <p14:creationId xmlns:p14="http://schemas.microsoft.com/office/powerpoint/2010/main" val="1237900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40BF3-2B1E-E87D-45B6-6BAA125D8D79}"/>
              </a:ext>
            </a:extLst>
          </p:cNvPr>
          <p:cNvSpPr>
            <a:spLocks noGrp="1"/>
          </p:cNvSpPr>
          <p:nvPr>
            <p:ph type="title"/>
          </p:nvPr>
        </p:nvSpPr>
        <p:spPr/>
        <p:txBody>
          <a:bodyPr/>
          <a:lstStyle/>
          <a:p>
            <a:r>
              <a:rPr lang="en-CA" dirty="0"/>
              <a:t>Closing Question</a:t>
            </a:r>
          </a:p>
        </p:txBody>
      </p:sp>
      <p:sp>
        <p:nvSpPr>
          <p:cNvPr id="3" name="Content Placeholder 2">
            <a:extLst>
              <a:ext uri="{FF2B5EF4-FFF2-40B4-BE49-F238E27FC236}">
                <a16:creationId xmlns:a16="http://schemas.microsoft.com/office/drawing/2014/main" id="{D70CA168-D8EB-0DB5-355E-E5D54800B033}"/>
              </a:ext>
            </a:extLst>
          </p:cNvPr>
          <p:cNvSpPr>
            <a:spLocks noGrp="1"/>
          </p:cNvSpPr>
          <p:nvPr>
            <p:ph idx="1"/>
          </p:nvPr>
        </p:nvSpPr>
        <p:spPr/>
        <p:txBody>
          <a:bodyPr/>
          <a:lstStyle/>
          <a:p>
            <a:r>
              <a:rPr lang="en-CA" dirty="0">
                <a:hlinkClick r:id="rId2"/>
              </a:rPr>
              <a:t>Is there anything you learned today that you think has significance or value for the recreation sector.</a:t>
            </a:r>
            <a:endParaRPr lang="en-CA" dirty="0"/>
          </a:p>
        </p:txBody>
      </p:sp>
    </p:spTree>
    <p:extLst>
      <p:ext uri="{BB962C8B-B14F-4D97-AF65-F5344CB8AC3E}">
        <p14:creationId xmlns:p14="http://schemas.microsoft.com/office/powerpoint/2010/main" val="3615641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658A6-E321-3771-BB78-492BF51E770A}"/>
              </a:ext>
            </a:extLst>
          </p:cNvPr>
          <p:cNvSpPr>
            <a:spLocks noGrp="1"/>
          </p:cNvSpPr>
          <p:nvPr>
            <p:ph type="title"/>
          </p:nvPr>
        </p:nvSpPr>
        <p:spPr/>
        <p:txBody>
          <a:bodyPr/>
          <a:lstStyle/>
          <a:p>
            <a:r>
              <a:rPr lang="en-CA" dirty="0"/>
              <a:t>Purpose of the session</a:t>
            </a:r>
          </a:p>
        </p:txBody>
      </p:sp>
      <p:sp>
        <p:nvSpPr>
          <p:cNvPr id="3" name="Content Placeholder 2">
            <a:extLst>
              <a:ext uri="{FF2B5EF4-FFF2-40B4-BE49-F238E27FC236}">
                <a16:creationId xmlns:a16="http://schemas.microsoft.com/office/drawing/2014/main" id="{264D6AB6-E273-BDE0-0C47-CF2AB29BCA6F}"/>
              </a:ext>
            </a:extLst>
          </p:cNvPr>
          <p:cNvSpPr>
            <a:spLocks noGrp="1"/>
          </p:cNvSpPr>
          <p:nvPr>
            <p:ph idx="1"/>
          </p:nvPr>
        </p:nvSpPr>
        <p:spPr/>
        <p:txBody>
          <a:bodyPr/>
          <a:lstStyle/>
          <a:p>
            <a:r>
              <a:rPr lang="en-CA" dirty="0"/>
              <a:t>To share the current Safe Sport landscape in NS and see how the current practice can inform policy and practice in the recreation sector.</a:t>
            </a:r>
          </a:p>
          <a:p>
            <a:r>
              <a:rPr lang="en-CA" dirty="0"/>
              <a:t>Who is in the room ?</a:t>
            </a:r>
          </a:p>
        </p:txBody>
      </p:sp>
    </p:spTree>
    <p:extLst>
      <p:ext uri="{BB962C8B-B14F-4D97-AF65-F5344CB8AC3E}">
        <p14:creationId xmlns:p14="http://schemas.microsoft.com/office/powerpoint/2010/main" val="1354482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questions images">
            <a:extLst>
              <a:ext uri="{FF2B5EF4-FFF2-40B4-BE49-F238E27FC236}">
                <a16:creationId xmlns:a16="http://schemas.microsoft.com/office/drawing/2014/main" id="{3124015C-5AD3-4C41-8E80-0BF522E3BCB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977" b="7118"/>
          <a:stretch/>
        </p:blipFill>
        <p:spPr bwMode="auto">
          <a:xfrm>
            <a:off x="1376753" y="1817512"/>
            <a:ext cx="8957071" cy="221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209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F835B-638F-3D64-5943-504F684664D2}"/>
              </a:ext>
            </a:extLst>
          </p:cNvPr>
          <p:cNvSpPr>
            <a:spLocks noGrp="1"/>
          </p:cNvSpPr>
          <p:nvPr>
            <p:ph type="title"/>
          </p:nvPr>
        </p:nvSpPr>
        <p:spPr/>
        <p:txBody>
          <a:bodyPr/>
          <a:lstStyle/>
          <a:p>
            <a:r>
              <a:rPr lang="en-CA" dirty="0"/>
              <a:t>Mentimeter</a:t>
            </a:r>
          </a:p>
        </p:txBody>
      </p:sp>
      <p:sp>
        <p:nvSpPr>
          <p:cNvPr id="3" name="Content Placeholder 2">
            <a:extLst>
              <a:ext uri="{FF2B5EF4-FFF2-40B4-BE49-F238E27FC236}">
                <a16:creationId xmlns:a16="http://schemas.microsoft.com/office/drawing/2014/main" id="{B56ABF51-8933-80DD-F933-CA5EE794ADBF}"/>
              </a:ext>
            </a:extLst>
          </p:cNvPr>
          <p:cNvSpPr>
            <a:spLocks noGrp="1"/>
          </p:cNvSpPr>
          <p:nvPr>
            <p:ph idx="1"/>
          </p:nvPr>
        </p:nvSpPr>
        <p:spPr/>
        <p:txBody>
          <a:bodyPr/>
          <a:lstStyle/>
          <a:p>
            <a:r>
              <a:rPr lang="en-CA" dirty="0"/>
              <a:t>Menti.com</a:t>
            </a:r>
          </a:p>
          <a:p>
            <a:r>
              <a:rPr lang="en-CA" dirty="0"/>
              <a:t>2705 2671</a:t>
            </a:r>
          </a:p>
          <a:p>
            <a:endParaRPr lang="en-CA" dirty="0"/>
          </a:p>
          <a:p>
            <a:pPr marL="0" indent="0">
              <a:buNone/>
            </a:pPr>
            <a:endParaRPr lang="en-CA" dirty="0"/>
          </a:p>
        </p:txBody>
      </p:sp>
    </p:spTree>
    <p:extLst>
      <p:ext uri="{BB962C8B-B14F-4D97-AF65-F5344CB8AC3E}">
        <p14:creationId xmlns:p14="http://schemas.microsoft.com/office/powerpoint/2010/main" val="1878217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FD5D0-1DCC-78FE-51C1-F2EEFF5E9B74}"/>
              </a:ext>
            </a:extLst>
          </p:cNvPr>
          <p:cNvSpPr>
            <a:spLocks noGrp="1"/>
          </p:cNvSpPr>
          <p:nvPr>
            <p:ph type="title"/>
          </p:nvPr>
        </p:nvSpPr>
        <p:spPr/>
        <p:txBody>
          <a:bodyPr/>
          <a:lstStyle/>
          <a:p>
            <a:r>
              <a:rPr lang="en-CA" dirty="0"/>
              <a:t>Question 1</a:t>
            </a:r>
          </a:p>
        </p:txBody>
      </p:sp>
      <p:sp>
        <p:nvSpPr>
          <p:cNvPr id="3" name="Content Placeholder 2">
            <a:extLst>
              <a:ext uri="{FF2B5EF4-FFF2-40B4-BE49-F238E27FC236}">
                <a16:creationId xmlns:a16="http://schemas.microsoft.com/office/drawing/2014/main" id="{C6F69473-02AD-C0EE-F26D-99A8E6DFDB05}"/>
              </a:ext>
            </a:extLst>
          </p:cNvPr>
          <p:cNvSpPr>
            <a:spLocks noGrp="1"/>
          </p:cNvSpPr>
          <p:nvPr>
            <p:ph idx="1"/>
          </p:nvPr>
        </p:nvSpPr>
        <p:spPr/>
        <p:txBody>
          <a:bodyPr/>
          <a:lstStyle/>
          <a:p>
            <a:r>
              <a:rPr lang="en-CA" dirty="0">
                <a:hlinkClick r:id="rId2"/>
              </a:rPr>
              <a:t>What does Safe Sport Mean to you ?</a:t>
            </a:r>
            <a:endParaRPr lang="en-CA" dirty="0"/>
          </a:p>
        </p:txBody>
      </p:sp>
    </p:spTree>
    <p:extLst>
      <p:ext uri="{BB962C8B-B14F-4D97-AF65-F5344CB8AC3E}">
        <p14:creationId xmlns:p14="http://schemas.microsoft.com/office/powerpoint/2010/main" val="3609174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9D6ED-D0BD-1B9B-C356-5CC6CC3DA302}"/>
              </a:ext>
            </a:extLst>
          </p:cNvPr>
          <p:cNvSpPr>
            <a:spLocks noGrp="1"/>
          </p:cNvSpPr>
          <p:nvPr>
            <p:ph type="title"/>
          </p:nvPr>
        </p:nvSpPr>
        <p:spPr/>
        <p:txBody>
          <a:bodyPr/>
          <a:lstStyle/>
          <a:p>
            <a:r>
              <a:rPr lang="en-CA" dirty="0"/>
              <a:t>What is Safe Sport</a:t>
            </a:r>
          </a:p>
        </p:txBody>
      </p:sp>
      <p:sp>
        <p:nvSpPr>
          <p:cNvPr id="3" name="Content Placeholder 2">
            <a:extLst>
              <a:ext uri="{FF2B5EF4-FFF2-40B4-BE49-F238E27FC236}">
                <a16:creationId xmlns:a16="http://schemas.microsoft.com/office/drawing/2014/main" id="{6F0E9995-9665-2316-922B-DEFD4C08182D}"/>
              </a:ext>
            </a:extLst>
          </p:cNvPr>
          <p:cNvSpPr>
            <a:spLocks noGrp="1"/>
          </p:cNvSpPr>
          <p:nvPr>
            <p:ph idx="1"/>
          </p:nvPr>
        </p:nvSpPr>
        <p:spPr/>
        <p:txBody>
          <a:bodyPr/>
          <a:lstStyle/>
          <a:p>
            <a:r>
              <a:rPr lang="en-US" dirty="0"/>
              <a:t>A lot of what we hear now includes:</a:t>
            </a:r>
          </a:p>
          <a:p>
            <a:pPr lvl="1"/>
            <a:r>
              <a:rPr lang="en-US" dirty="0"/>
              <a:t>Abuse</a:t>
            </a:r>
          </a:p>
          <a:p>
            <a:pPr lvl="1"/>
            <a:r>
              <a:rPr lang="en-US" dirty="0"/>
              <a:t>Harassment</a:t>
            </a:r>
          </a:p>
          <a:p>
            <a:pPr lvl="1"/>
            <a:r>
              <a:rPr lang="en-US" dirty="0"/>
              <a:t>Discrimination</a:t>
            </a:r>
          </a:p>
          <a:p>
            <a:pPr lvl="1"/>
            <a:r>
              <a:rPr lang="en-US" dirty="0"/>
              <a:t>Bullying</a:t>
            </a:r>
          </a:p>
          <a:p>
            <a:pPr lvl="1"/>
            <a:r>
              <a:rPr lang="en-US" dirty="0"/>
              <a:t>Hazing</a:t>
            </a:r>
          </a:p>
          <a:p>
            <a:pPr lvl="1"/>
            <a:r>
              <a:rPr lang="en-US" dirty="0"/>
              <a:t>Maltreatment</a:t>
            </a:r>
          </a:p>
          <a:p>
            <a:endParaRPr lang="en-CA" dirty="0"/>
          </a:p>
        </p:txBody>
      </p:sp>
    </p:spTree>
    <p:extLst>
      <p:ext uri="{BB962C8B-B14F-4D97-AF65-F5344CB8AC3E}">
        <p14:creationId xmlns:p14="http://schemas.microsoft.com/office/powerpoint/2010/main" val="3101449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81200" y="274638"/>
            <a:ext cx="7200074" cy="1143000"/>
          </a:xfrm>
        </p:spPr>
        <p:txBody>
          <a:bodyPr>
            <a:normAutofit/>
          </a:bodyPr>
          <a:lstStyle/>
          <a:p>
            <a:r>
              <a:rPr lang="en-US" b="1" dirty="0"/>
              <a:t>What Does “Safe” Mean</a:t>
            </a:r>
          </a:p>
        </p:txBody>
      </p:sp>
      <p:sp>
        <p:nvSpPr>
          <p:cNvPr id="6" name="Content Placeholder 2"/>
          <p:cNvSpPr>
            <a:spLocks noGrp="1"/>
          </p:cNvSpPr>
          <p:nvPr>
            <p:ph sz="half" idx="1"/>
          </p:nvPr>
        </p:nvSpPr>
        <p:spPr>
          <a:xfrm>
            <a:off x="1981200" y="1600200"/>
            <a:ext cx="6612194" cy="4731774"/>
          </a:xfrm>
        </p:spPr>
        <p:txBody>
          <a:bodyPr>
            <a:normAutofit/>
          </a:bodyPr>
          <a:lstStyle/>
          <a:p>
            <a:r>
              <a:rPr lang="en-US" dirty="0"/>
              <a:t>In a Sport and Recreation Context, arguably, “Safe” means:</a:t>
            </a:r>
          </a:p>
          <a:p>
            <a:endParaRPr lang="en-US" dirty="0"/>
          </a:p>
          <a:p>
            <a:pPr lvl="1"/>
            <a:r>
              <a:rPr lang="en-US" dirty="0"/>
              <a:t>Inclusive</a:t>
            </a:r>
          </a:p>
          <a:p>
            <a:pPr lvl="1"/>
            <a:r>
              <a:rPr lang="en-US" dirty="0"/>
              <a:t>Welcoming</a:t>
            </a:r>
          </a:p>
          <a:p>
            <a:pPr lvl="1"/>
            <a:r>
              <a:rPr lang="en-US" dirty="0"/>
              <a:t>Diverse</a:t>
            </a:r>
          </a:p>
          <a:p>
            <a:pPr lvl="1"/>
            <a:r>
              <a:rPr lang="en-US" dirty="0"/>
              <a:t>Accessible</a:t>
            </a:r>
          </a:p>
          <a:p>
            <a:pPr lvl="1"/>
            <a:r>
              <a:rPr lang="en-US" dirty="0"/>
              <a:t>Fun</a:t>
            </a:r>
          </a:p>
          <a:p>
            <a:pPr marL="457200" lvl="1" indent="0">
              <a:buNone/>
            </a:pPr>
            <a:endParaRPr lang="en-US" dirty="0"/>
          </a:p>
          <a:p>
            <a:pPr marL="457200" lvl="1" indent="0">
              <a:buNone/>
            </a:pPr>
            <a:endParaRPr lang="en-US" dirty="0"/>
          </a:p>
          <a:p>
            <a:pPr marL="457200" lvl="1" indent="0">
              <a:buNone/>
            </a:pPr>
            <a:endParaRPr lang="en-US" dirty="0"/>
          </a:p>
          <a:p>
            <a:endParaRPr lang="en-US" dirty="0"/>
          </a:p>
          <a:p>
            <a:pPr marL="0" indent="0">
              <a:buNone/>
            </a:pPr>
            <a:endParaRPr lang="en-US"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892924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149D6-DF74-4BE9-94D1-FAE48A08E086}"/>
              </a:ext>
            </a:extLst>
          </p:cNvPr>
          <p:cNvSpPr>
            <a:spLocks noGrp="1"/>
          </p:cNvSpPr>
          <p:nvPr>
            <p:ph type="title"/>
          </p:nvPr>
        </p:nvSpPr>
        <p:spPr/>
        <p:txBody>
          <a:bodyPr/>
          <a:lstStyle/>
          <a:p>
            <a:r>
              <a:rPr lang="en-CA" dirty="0"/>
              <a:t>History</a:t>
            </a:r>
          </a:p>
        </p:txBody>
      </p:sp>
      <p:sp>
        <p:nvSpPr>
          <p:cNvPr id="3" name="Content Placeholder 2">
            <a:extLst>
              <a:ext uri="{FF2B5EF4-FFF2-40B4-BE49-F238E27FC236}">
                <a16:creationId xmlns:a16="http://schemas.microsoft.com/office/drawing/2014/main" id="{A66B2EB5-EDF3-4A0C-8F37-EE923F457626}"/>
              </a:ext>
            </a:extLst>
          </p:cNvPr>
          <p:cNvSpPr>
            <a:spLocks noGrp="1"/>
          </p:cNvSpPr>
          <p:nvPr>
            <p:ph idx="1"/>
          </p:nvPr>
        </p:nvSpPr>
        <p:spPr>
          <a:xfrm>
            <a:off x="609599" y="1179095"/>
            <a:ext cx="11301663" cy="4632611"/>
          </a:xfrm>
        </p:spPr>
        <p:txBody>
          <a:bodyPr/>
          <a:lstStyle/>
          <a:p>
            <a:pPr marL="0" indent="0">
              <a:buNone/>
            </a:pPr>
            <a:r>
              <a:rPr lang="en-CA" sz="2400" dirty="0"/>
              <a:t>2019</a:t>
            </a:r>
            <a:br>
              <a:rPr lang="en-CA" sz="2400" dirty="0"/>
            </a:br>
            <a:endParaRPr lang="en-CA" sz="2400" dirty="0"/>
          </a:p>
          <a:p>
            <a:r>
              <a:rPr lang="en-CA" sz="2400" dirty="0"/>
              <a:t>Red Deer declaration</a:t>
            </a:r>
          </a:p>
          <a:p>
            <a:r>
              <a:rPr lang="en-CA" sz="2400" dirty="0"/>
              <a:t>Sport Canada funds SDRCC, OSIC</a:t>
            </a:r>
          </a:p>
          <a:p>
            <a:pPr lvl="1"/>
            <a:r>
              <a:rPr lang="en-CA" sz="2400" dirty="0"/>
              <a:t>NSO’s to commit to independent 3</a:t>
            </a:r>
            <a:r>
              <a:rPr lang="en-CA" sz="2400" baseline="30000" dirty="0"/>
              <a:t>rd</a:t>
            </a:r>
            <a:r>
              <a:rPr lang="en-CA" sz="2400" dirty="0"/>
              <a:t> party mechanism – tied to funding agreements</a:t>
            </a:r>
          </a:p>
          <a:p>
            <a:pPr lvl="1"/>
            <a:r>
              <a:rPr lang="en-CA" sz="2400" dirty="0"/>
              <a:t>Sport Canada </a:t>
            </a:r>
          </a:p>
          <a:p>
            <a:pPr marL="0" indent="0">
              <a:buNone/>
            </a:pPr>
            <a:br>
              <a:rPr lang="en-CA" sz="2400" dirty="0"/>
            </a:br>
            <a:r>
              <a:rPr lang="en-CA" sz="2400" dirty="0"/>
              <a:t>2022</a:t>
            </a:r>
            <a:br>
              <a:rPr lang="en-CA" sz="2400" dirty="0"/>
            </a:br>
            <a:endParaRPr lang="en-CA" sz="2400" dirty="0"/>
          </a:p>
          <a:p>
            <a:r>
              <a:rPr lang="en-CA" sz="2400" dirty="0"/>
              <a:t>P/T governments commit to signing on to a 3</a:t>
            </a:r>
            <a:r>
              <a:rPr lang="en-CA" sz="2400" baseline="30000" dirty="0"/>
              <a:t>rd</a:t>
            </a:r>
            <a:r>
              <a:rPr lang="en-CA" sz="2400" dirty="0"/>
              <a:t> party mechanism in 2023.</a:t>
            </a:r>
          </a:p>
        </p:txBody>
      </p:sp>
    </p:spTree>
    <p:extLst>
      <p:ext uri="{BB962C8B-B14F-4D97-AF65-F5344CB8AC3E}">
        <p14:creationId xmlns:p14="http://schemas.microsoft.com/office/powerpoint/2010/main" val="315196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623729605"/>
              </p:ext>
            </p:extLst>
          </p:nvPr>
        </p:nvGraphicFramePr>
        <p:xfrm>
          <a:off x="2032000" y="719666"/>
          <a:ext cx="8788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81000" y="381000"/>
            <a:ext cx="3682996" cy="584775"/>
          </a:xfrm>
          <a:prstGeom prst="rect">
            <a:avLst/>
          </a:prstGeom>
        </p:spPr>
        <p:txBody>
          <a:bodyPr wrap="none">
            <a:spAutoFit/>
          </a:bodyPr>
          <a:lstStyle/>
          <a:p>
            <a:r>
              <a:rPr lang="en-CA" sz="3200" b="1" dirty="0">
                <a:latin typeface="Arial" panose="020B0604020202020204" pitchFamily="34" charset="0"/>
                <a:cs typeface="Arial" panose="020B0604020202020204" pitchFamily="34" charset="0"/>
              </a:rPr>
              <a:t>Vicarious Liability</a:t>
            </a:r>
            <a:endParaRPr lang="en-CA" sz="3200" dirty="0"/>
          </a:p>
        </p:txBody>
      </p:sp>
    </p:spTree>
    <p:extLst>
      <p:ext uri="{BB962C8B-B14F-4D97-AF65-F5344CB8AC3E}">
        <p14:creationId xmlns:p14="http://schemas.microsoft.com/office/powerpoint/2010/main" val="1119694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AEA4138-97EA-7921-80DC-078BDAF70FD7}"/>
              </a:ext>
            </a:extLst>
          </p:cNvPr>
          <p:cNvGraphicFramePr>
            <a:graphicFrameLocks noGrp="1"/>
          </p:cNvGraphicFramePr>
          <p:nvPr>
            <p:ph idx="1"/>
            <p:extLst>
              <p:ext uri="{D42A27DB-BD31-4B8C-83A1-F6EECF244321}">
                <p14:modId xmlns:p14="http://schemas.microsoft.com/office/powerpoint/2010/main" val="2324091014"/>
              </p:ext>
            </p:extLst>
          </p:nvPr>
        </p:nvGraphicFramePr>
        <p:xfrm>
          <a:off x="0" y="275771"/>
          <a:ext cx="11887200" cy="5399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386107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2497</TotalTime>
  <Words>1085</Words>
  <Application>Microsoft Office PowerPoint</Application>
  <PresentationFormat>Widescreen</PresentationFormat>
  <Paragraphs>137</Paragraphs>
  <Slides>20</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Helvetica</vt:lpstr>
      <vt:lpstr>1_Office Theme</vt:lpstr>
      <vt:lpstr>2_Office Theme</vt:lpstr>
      <vt:lpstr>Safe Sport – Nova Scotia Landscape Mike Hudson – Sport and Recreation Lead, CCTH 902-222-9316      @mike.hudson@novascotia.ca   www.coachingNS.ca   </vt:lpstr>
      <vt:lpstr>Purpose of the session</vt:lpstr>
      <vt:lpstr>Mentimeter</vt:lpstr>
      <vt:lpstr>Question 1</vt:lpstr>
      <vt:lpstr>What is Safe Sport</vt:lpstr>
      <vt:lpstr>What Does “Safe” Mean</vt:lpstr>
      <vt:lpstr>History</vt:lpstr>
      <vt:lpstr>PowerPoint Presentation</vt:lpstr>
      <vt:lpstr>PowerPoint Presentation</vt:lpstr>
      <vt:lpstr>MALTREATMENT </vt:lpstr>
      <vt:lpstr>Independent “Third Party” Complaints Process</vt:lpstr>
      <vt:lpstr>Complaints in the Sport System – Our Vision</vt:lpstr>
      <vt:lpstr>Background Screening and Education Requirements</vt:lpstr>
      <vt:lpstr>Sideline Learning</vt:lpstr>
      <vt:lpstr>Education and Training</vt:lpstr>
      <vt:lpstr>Policy and Practice</vt:lpstr>
      <vt:lpstr>Concussion Awareness</vt:lpstr>
      <vt:lpstr>Other Safe Sport Work</vt:lpstr>
      <vt:lpstr>Closing Question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Michelle Aucoin  Sport Consultant, Active Living Branch Nova Scotia Department of Health &amp; Wellness</dc:title>
  <dc:creator>Aucoin, Michelle N</dc:creator>
  <cp:lastModifiedBy>Hudson, Mike</cp:lastModifiedBy>
  <cp:revision>75</cp:revision>
  <dcterms:created xsi:type="dcterms:W3CDTF">2016-08-09T17:38:02Z</dcterms:created>
  <dcterms:modified xsi:type="dcterms:W3CDTF">2023-11-09T13:06:48Z</dcterms:modified>
</cp:coreProperties>
</file>